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3"/>
    <p:sldId id="267" r:id="rId4"/>
    <p:sldId id="268" r:id="rId5"/>
    <p:sldId id="257" r:id="rId6"/>
    <p:sldId id="258" r:id="rId7"/>
    <p:sldId id="259" r:id="rId8"/>
    <p:sldId id="260" r:id="rId9"/>
    <p:sldId id="261" r:id="rId10"/>
    <p:sldId id="270" r:id="rId11"/>
    <p:sldId id="262" r:id="rId12"/>
    <p:sldId id="263" r:id="rId13"/>
    <p:sldId id="264" r:id="rId14"/>
    <p:sldId id="265" r:id="rId15"/>
    <p:sldId id="266" r:id="rId16"/>
    <p:sldId id="271"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B60895-B766-4008-B432-9687B5048E22}"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76E5E-F333-4E58-B227-C4F40F74E89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916F61-DA74-4107-9326-3A2E042CA651}" type="datetime1">
              <a:rPr lang="en-US" smtClean="0"/>
            </a:fld>
            <a:endParaRPr lang="en-US"/>
          </a:p>
        </p:txBody>
      </p:sp>
      <p:sp>
        <p:nvSpPr>
          <p:cNvPr id="5" name="Footer Placeholder 4"/>
          <p:cNvSpPr>
            <a:spLocks noGrp="1"/>
          </p:cNvSpPr>
          <p:nvPr>
            <p:ph type="ftr" sz="quarter" idx="11"/>
          </p:nvPr>
        </p:nvSpPr>
        <p:spPr/>
        <p:txBody>
          <a:bodyPr/>
          <a:lstStyle/>
          <a:p>
            <a:r>
              <a:rPr lang="en-US" smtClean="0"/>
              <a:t>Ms. M.Mohanalakshmi                                                                SJC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4D86A20-C341-4BD2-8094-979899037CD2}" type="datetime1">
              <a:rPr lang="en-US" smtClean="0"/>
            </a:fld>
            <a:endParaRPr lang="en-US"/>
          </a:p>
        </p:txBody>
      </p:sp>
      <p:sp>
        <p:nvSpPr>
          <p:cNvPr id="5" name="Footer Placeholder 4"/>
          <p:cNvSpPr>
            <a:spLocks noGrp="1"/>
          </p:cNvSpPr>
          <p:nvPr>
            <p:ph type="ftr" sz="quarter" idx="11"/>
          </p:nvPr>
        </p:nvSpPr>
        <p:spPr/>
        <p:txBody>
          <a:bodyPr/>
          <a:lstStyle/>
          <a:p>
            <a:r>
              <a:rPr lang="en-US" smtClean="0"/>
              <a:t>Ms. M.Mohanalakshmi                                                                SJC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15DC818-519F-4628-9080-C31CF37554B8}" type="datetime1">
              <a:rPr lang="en-US" smtClean="0"/>
            </a:fld>
            <a:endParaRPr lang="en-US"/>
          </a:p>
        </p:txBody>
      </p:sp>
      <p:sp>
        <p:nvSpPr>
          <p:cNvPr id="5" name="Footer Placeholder 4"/>
          <p:cNvSpPr>
            <a:spLocks noGrp="1"/>
          </p:cNvSpPr>
          <p:nvPr>
            <p:ph type="ftr" sz="quarter" idx="11"/>
          </p:nvPr>
        </p:nvSpPr>
        <p:spPr/>
        <p:txBody>
          <a:bodyPr/>
          <a:lstStyle/>
          <a:p>
            <a:r>
              <a:rPr lang="en-US" smtClean="0"/>
              <a:t>Ms. M.Mohanalakshmi                                                                SJC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B422E85-0587-495F-89A7-B0B3C8347DA7}" type="datetime1">
              <a:rPr lang="en-US" smtClean="0"/>
            </a:fld>
            <a:endParaRPr lang="en-US"/>
          </a:p>
        </p:txBody>
      </p:sp>
      <p:sp>
        <p:nvSpPr>
          <p:cNvPr id="5" name="Footer Placeholder 4"/>
          <p:cNvSpPr>
            <a:spLocks noGrp="1"/>
          </p:cNvSpPr>
          <p:nvPr>
            <p:ph type="ftr" sz="quarter" idx="11"/>
          </p:nvPr>
        </p:nvSpPr>
        <p:spPr/>
        <p:txBody>
          <a:bodyPr/>
          <a:lstStyle/>
          <a:p>
            <a:r>
              <a:rPr lang="en-US" smtClean="0"/>
              <a:t>Ms. M.Mohanalakshmi                                                                SJC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A70E49DE-7803-4327-BA0A-7D4D56A22731}" type="datetime1">
              <a:rPr lang="en-US" smtClean="0"/>
            </a:fld>
            <a:endParaRPr lang="en-US"/>
          </a:p>
        </p:txBody>
      </p:sp>
      <p:sp>
        <p:nvSpPr>
          <p:cNvPr id="5" name="Footer Placeholder 4"/>
          <p:cNvSpPr>
            <a:spLocks noGrp="1"/>
          </p:cNvSpPr>
          <p:nvPr>
            <p:ph type="ftr" sz="quarter" idx="11"/>
          </p:nvPr>
        </p:nvSpPr>
        <p:spPr/>
        <p:txBody>
          <a:bodyPr/>
          <a:lstStyle/>
          <a:p>
            <a:r>
              <a:rPr lang="en-US" smtClean="0"/>
              <a:t>Ms. M.Mohanalakshmi                                                                SJC</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02B11939-9B06-45CC-AB47-6595D4133DE9}" type="datetime1">
              <a:rPr lang="en-US" smtClean="0"/>
            </a:fld>
            <a:endParaRPr lang="en-US"/>
          </a:p>
        </p:txBody>
      </p:sp>
      <p:sp>
        <p:nvSpPr>
          <p:cNvPr id="6" name="Footer Placeholder 5"/>
          <p:cNvSpPr>
            <a:spLocks noGrp="1"/>
          </p:cNvSpPr>
          <p:nvPr>
            <p:ph type="ftr" sz="quarter" idx="11"/>
          </p:nvPr>
        </p:nvSpPr>
        <p:spPr/>
        <p:txBody>
          <a:bodyPr/>
          <a:lstStyle/>
          <a:p>
            <a:r>
              <a:rPr lang="en-US" smtClean="0"/>
              <a:t>Ms. M.Mohanalakshmi                                                                SJC</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A6E4C924-559F-4CBC-8587-B2629D23CEC5}" type="datetime1">
              <a:rPr lang="en-US" smtClean="0"/>
            </a:fld>
            <a:endParaRPr lang="en-US"/>
          </a:p>
        </p:txBody>
      </p:sp>
      <p:sp>
        <p:nvSpPr>
          <p:cNvPr id="8" name="Footer Placeholder 7"/>
          <p:cNvSpPr>
            <a:spLocks noGrp="1"/>
          </p:cNvSpPr>
          <p:nvPr>
            <p:ph type="ftr" sz="quarter" idx="11"/>
          </p:nvPr>
        </p:nvSpPr>
        <p:spPr/>
        <p:txBody>
          <a:bodyPr/>
          <a:lstStyle/>
          <a:p>
            <a:r>
              <a:rPr lang="en-US" smtClean="0"/>
              <a:t>Ms. M.Mohanalakshmi                                                                SJC</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23DB5B-1675-46E4-B133-1F24E1D138B2}" type="datetime1">
              <a:rPr lang="en-US" smtClean="0"/>
            </a:fld>
            <a:endParaRPr lang="en-US"/>
          </a:p>
        </p:txBody>
      </p:sp>
      <p:sp>
        <p:nvSpPr>
          <p:cNvPr id="4" name="Footer Placeholder 3"/>
          <p:cNvSpPr>
            <a:spLocks noGrp="1"/>
          </p:cNvSpPr>
          <p:nvPr>
            <p:ph type="ftr" sz="quarter" idx="11"/>
          </p:nvPr>
        </p:nvSpPr>
        <p:spPr/>
        <p:txBody>
          <a:bodyPr/>
          <a:lstStyle/>
          <a:p>
            <a:r>
              <a:rPr lang="en-US" smtClean="0"/>
              <a:t>Ms. M.Mohanalakshmi                                                                SJC</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D8030-B994-4A73-81DF-0DD7A6AFBD9E}" type="datetime1">
              <a:rPr lang="en-US" smtClean="0"/>
            </a:fld>
            <a:endParaRPr lang="en-US"/>
          </a:p>
        </p:txBody>
      </p:sp>
      <p:sp>
        <p:nvSpPr>
          <p:cNvPr id="3" name="Footer Placeholder 2"/>
          <p:cNvSpPr>
            <a:spLocks noGrp="1"/>
          </p:cNvSpPr>
          <p:nvPr>
            <p:ph type="ftr" sz="quarter" idx="11"/>
          </p:nvPr>
        </p:nvSpPr>
        <p:spPr/>
        <p:txBody>
          <a:bodyPr/>
          <a:lstStyle/>
          <a:p>
            <a:r>
              <a:rPr lang="en-US" smtClean="0"/>
              <a:t>Ms. M.Mohanalakshmi                                                                SJC</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FDB953B-2D46-4B16-AE1F-466BD1F35122}" type="datetime1">
              <a:rPr lang="en-US" smtClean="0"/>
            </a:fld>
            <a:endParaRPr lang="en-US"/>
          </a:p>
        </p:txBody>
      </p:sp>
      <p:sp>
        <p:nvSpPr>
          <p:cNvPr id="6" name="Footer Placeholder 5"/>
          <p:cNvSpPr>
            <a:spLocks noGrp="1"/>
          </p:cNvSpPr>
          <p:nvPr>
            <p:ph type="ftr" sz="quarter" idx="11"/>
          </p:nvPr>
        </p:nvSpPr>
        <p:spPr/>
        <p:txBody>
          <a:bodyPr/>
          <a:lstStyle/>
          <a:p>
            <a:r>
              <a:rPr lang="en-US" smtClean="0"/>
              <a:t>Ms. M.Mohanalakshmi                                                                SJC</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6D8429C-7135-414E-9436-5C3020DF5722}" type="datetime1">
              <a:rPr lang="en-US" smtClean="0"/>
            </a:fld>
            <a:endParaRPr lang="en-US"/>
          </a:p>
        </p:txBody>
      </p:sp>
      <p:sp>
        <p:nvSpPr>
          <p:cNvPr id="6" name="Footer Placeholder 5"/>
          <p:cNvSpPr>
            <a:spLocks noGrp="1"/>
          </p:cNvSpPr>
          <p:nvPr>
            <p:ph type="ftr" sz="quarter" idx="11"/>
          </p:nvPr>
        </p:nvSpPr>
        <p:spPr/>
        <p:txBody>
          <a:bodyPr/>
          <a:lstStyle/>
          <a:p>
            <a:r>
              <a:rPr lang="en-US" smtClean="0"/>
              <a:t>Ms. M.Mohanalakshmi                                                                SJC</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84F6B-6AAF-4480-A25E-C8518B593E87}" type="datetime1">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Ms. M.Mohanalakshmi                                                                SJC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tangle golden frame on a colorful Memphis pattern background vector |  free… | Powerpoint background design, Geometric wallpaper background,  Background powerpoint"/>
          <p:cNvPicPr/>
          <p:nvPr/>
        </p:nvPicPr>
        <p:blipFill>
          <a:blip r:embed="rId1"/>
          <a:srcRect/>
          <a:stretch>
            <a:fillRect/>
          </a:stretch>
        </p:blipFill>
        <p:spPr bwMode="auto">
          <a:xfrm>
            <a:off x="0" y="0"/>
            <a:ext cx="9144000" cy="6858000"/>
          </a:xfrm>
          <a:prstGeom prst="rect">
            <a:avLst/>
          </a:prstGeom>
          <a:noFill/>
          <a:ln w="9525">
            <a:noFill/>
            <a:miter lim="800000"/>
            <a:headEnd/>
            <a:tailEnd/>
          </a:ln>
        </p:spPr>
      </p:pic>
      <p:pic>
        <p:nvPicPr>
          <p:cNvPr id="6" name="Picture 2" descr="St.Joseph's College (Autonomous)"/>
          <p:cNvPicPr>
            <a:picLocks noChangeAspect="1" noChangeArrowheads="1"/>
          </p:cNvPicPr>
          <p:nvPr/>
        </p:nvPicPr>
        <p:blipFill>
          <a:blip r:embed="rId2"/>
          <a:srcRect/>
          <a:stretch>
            <a:fillRect/>
          </a:stretch>
        </p:blipFill>
        <p:spPr bwMode="auto">
          <a:xfrm>
            <a:off x="4038600" y="0"/>
            <a:ext cx="1034872" cy="1295400"/>
          </a:xfrm>
          <a:prstGeom prst="rect">
            <a:avLst/>
          </a:prstGeom>
          <a:noFill/>
        </p:spPr>
      </p:pic>
      <p:sp>
        <p:nvSpPr>
          <p:cNvPr id="7" name="Rectangle 6"/>
          <p:cNvSpPr/>
          <p:nvPr/>
        </p:nvSpPr>
        <p:spPr>
          <a:xfrm>
            <a:off x="1676400" y="1219200"/>
            <a:ext cx="6019800" cy="1754326"/>
          </a:xfrm>
          <a:prstGeom prst="rect">
            <a:avLst/>
          </a:prstGeom>
        </p:spPr>
        <p:txBody>
          <a:bodyPr wrap="square">
            <a:spAutoFit/>
          </a:bodyPr>
          <a:lstStyle/>
          <a:p>
            <a:pPr algn="ctr"/>
            <a:r>
              <a:rPr lang="en-US" sz="3200" dirty="0" smtClean="0">
                <a:solidFill>
                  <a:srgbClr val="002060"/>
                </a:solidFill>
                <a:latin typeface="Calisto MT" panose="02040603050505030304" pitchFamily="18" charset="0"/>
              </a:rPr>
              <a:t>ST.JOSEPH'S COLLEGE </a:t>
            </a:r>
            <a:endParaRPr lang="en-US" sz="3200" dirty="0" smtClean="0">
              <a:solidFill>
                <a:srgbClr val="002060"/>
              </a:solidFill>
              <a:latin typeface="Calisto MT" panose="02040603050505030304" pitchFamily="18" charset="0"/>
            </a:endParaRPr>
          </a:p>
          <a:p>
            <a:pPr algn="ctr"/>
            <a:r>
              <a:rPr lang="en-US" dirty="0" smtClean="0">
                <a:solidFill>
                  <a:srgbClr val="002060"/>
                </a:solidFill>
              </a:rPr>
              <a:t>(Autonomous)</a:t>
            </a:r>
            <a:endParaRPr lang="en-US" dirty="0" smtClean="0">
              <a:solidFill>
                <a:srgbClr val="002060"/>
              </a:solidFill>
            </a:endParaRPr>
          </a:p>
          <a:p>
            <a:pPr algn="ctr"/>
            <a:r>
              <a:rPr lang="en-US" sz="1200" dirty="0" smtClean="0">
                <a:solidFill>
                  <a:srgbClr val="002060"/>
                </a:solidFill>
              </a:rPr>
              <a:t>Special heritage status awarded by UGC</a:t>
            </a:r>
            <a:endParaRPr lang="en-US" sz="1200" dirty="0" smtClean="0">
              <a:solidFill>
                <a:srgbClr val="002060"/>
              </a:solidFill>
            </a:endParaRPr>
          </a:p>
          <a:p>
            <a:pPr algn="ctr"/>
            <a:r>
              <a:rPr lang="en-US" sz="1200" dirty="0" smtClean="0">
                <a:solidFill>
                  <a:srgbClr val="002060"/>
                </a:solidFill>
              </a:rPr>
              <a:t>Accredited at A++ Grade(4th cycle) by NAAC</a:t>
            </a:r>
            <a:endParaRPr lang="en-US" sz="1200" dirty="0" smtClean="0">
              <a:solidFill>
                <a:srgbClr val="002060"/>
              </a:solidFill>
            </a:endParaRPr>
          </a:p>
          <a:p>
            <a:pPr algn="ctr"/>
            <a:r>
              <a:rPr lang="en-US" sz="1200" dirty="0" smtClean="0">
                <a:solidFill>
                  <a:srgbClr val="002060"/>
                </a:solidFill>
              </a:rPr>
              <a:t> </a:t>
            </a:r>
            <a:r>
              <a:rPr lang="en-US" sz="1200" dirty="0" err="1" smtClean="0">
                <a:solidFill>
                  <a:srgbClr val="002060"/>
                </a:solidFill>
              </a:rPr>
              <a:t>Trichy</a:t>
            </a:r>
            <a:endParaRPr lang="en-US" sz="1200" dirty="0" smtClean="0">
              <a:solidFill>
                <a:srgbClr val="002060"/>
              </a:solidFill>
            </a:endParaRPr>
          </a:p>
          <a:p>
            <a:pPr algn="ctr"/>
            <a:endParaRPr lang="en-US" dirty="0">
              <a:solidFill>
                <a:srgbClr val="002060"/>
              </a:solidFill>
            </a:endParaRPr>
          </a:p>
        </p:txBody>
      </p:sp>
      <p:sp>
        <p:nvSpPr>
          <p:cNvPr id="10" name="Rectangle 9"/>
          <p:cNvSpPr/>
          <p:nvPr/>
        </p:nvSpPr>
        <p:spPr>
          <a:xfrm>
            <a:off x="847090" y="2729865"/>
            <a:ext cx="8068310" cy="1198880"/>
          </a:xfrm>
          <a:prstGeom prst="rect">
            <a:avLst/>
          </a:prstGeom>
        </p:spPr>
        <p:txBody>
          <a:bodyPr wrap="square">
            <a:spAutoFit/>
          </a:bodyPr>
          <a:lstStyle/>
          <a:p>
            <a:pPr algn="ctr"/>
            <a:r>
              <a:rPr lang="en-US" sz="2400" b="1" dirty="0" smtClean="0">
                <a:solidFill>
                  <a:srgbClr val="002060"/>
                </a:solidFill>
                <a:latin typeface="Footlight MT Light" panose="0204060206030A020304" pitchFamily="18" charset="0"/>
              </a:rPr>
              <a:t>1ST GROUPE VERBS/2</a:t>
            </a:r>
            <a:r>
              <a:rPr lang="en-US" sz="2400" b="1" baseline="30000" dirty="0" smtClean="0">
                <a:solidFill>
                  <a:srgbClr val="002060"/>
                </a:solidFill>
                <a:latin typeface="Footlight MT Light" panose="0204060206030A020304" pitchFamily="18" charset="0"/>
              </a:rPr>
              <a:t>ND</a:t>
            </a:r>
            <a:r>
              <a:rPr lang="en-US" sz="2400" b="1" dirty="0" smtClean="0">
                <a:solidFill>
                  <a:srgbClr val="002060"/>
                </a:solidFill>
                <a:latin typeface="Footlight MT Light" panose="0204060206030A020304" pitchFamily="18" charset="0"/>
              </a:rPr>
              <a:t> GROUP VERBS/ 3RD GROUP VERBS, IRREGULAR VERBS - CONJUGATION IN PRESENT TENSE</a:t>
            </a:r>
            <a:endParaRPr lang="en-US" sz="2400" b="1" dirty="0" smtClean="0">
              <a:solidFill>
                <a:srgbClr val="002060"/>
              </a:solidFill>
              <a:latin typeface="Footlight MT Light" panose="0204060206030A020304" pitchFamily="18" charset="0"/>
            </a:endParaRPr>
          </a:p>
          <a:p>
            <a:pPr algn="ctr"/>
            <a:endParaRPr lang="en-US" sz="2400" b="1" dirty="0">
              <a:solidFill>
                <a:srgbClr val="002060"/>
              </a:solidFill>
              <a:latin typeface="Footlight MT Light" panose="0204060206030A020304" pitchFamily="18" charset="0"/>
            </a:endParaRPr>
          </a:p>
        </p:txBody>
      </p:sp>
      <p:sp>
        <p:nvSpPr>
          <p:cNvPr id="11" name="Rectangle 10"/>
          <p:cNvSpPr/>
          <p:nvPr/>
        </p:nvSpPr>
        <p:spPr>
          <a:xfrm>
            <a:off x="2286000" y="4876800"/>
            <a:ext cx="4572000" cy="1999615"/>
          </a:xfrm>
          <a:prstGeom prst="rect">
            <a:avLst/>
          </a:prstGeom>
        </p:spPr>
        <p:txBody>
          <a:bodyPr>
            <a:spAutoFit/>
          </a:bodyPr>
          <a:lstStyle/>
          <a:p>
            <a:pPr algn="ctr"/>
            <a:r>
              <a:rPr lang="en-US" sz="2000" b="1" dirty="0" smtClean="0">
                <a:solidFill>
                  <a:srgbClr val="002060"/>
                </a:solidFill>
                <a:latin typeface="Centaur" panose="02030504050205020304" pitchFamily="18" charset="0"/>
              </a:rPr>
              <a:t>Ms. </a:t>
            </a:r>
            <a:r>
              <a:rPr lang="en-US" sz="2000" b="1" dirty="0" err="1" smtClean="0">
                <a:solidFill>
                  <a:srgbClr val="002060"/>
                </a:solidFill>
                <a:latin typeface="Centaur" panose="02030504050205020304" pitchFamily="18" charset="0"/>
              </a:rPr>
              <a:t>M.Mohanalakshmi</a:t>
            </a:r>
            <a:r>
              <a:rPr lang="en-US" sz="2000" b="1" dirty="0" smtClean="0">
                <a:solidFill>
                  <a:srgbClr val="002060"/>
                </a:solidFill>
                <a:latin typeface="Centaur" panose="02030504050205020304" pitchFamily="18" charset="0"/>
              </a:rPr>
              <a:t> </a:t>
            </a:r>
            <a:endParaRPr lang="en-US" sz="2000" b="1" dirty="0" smtClean="0">
              <a:solidFill>
                <a:srgbClr val="002060"/>
              </a:solidFill>
              <a:latin typeface="Centaur" panose="02030504050205020304" pitchFamily="18" charset="0"/>
            </a:endParaRPr>
          </a:p>
          <a:p>
            <a:pPr algn="ctr"/>
            <a:r>
              <a:rPr lang="en-US" sz="1400" i="1" dirty="0" smtClean="0">
                <a:solidFill>
                  <a:srgbClr val="002060"/>
                </a:solidFill>
                <a:latin typeface="Centaur" panose="02030504050205020304" pitchFamily="18" charset="0"/>
              </a:rPr>
              <a:t>Assistant  Professor of French</a:t>
            </a:r>
            <a:endParaRPr lang="en-US" sz="1400" i="1" dirty="0" smtClean="0">
              <a:solidFill>
                <a:srgbClr val="002060"/>
              </a:solidFill>
              <a:latin typeface="Centaur" panose="02030504050205020304" pitchFamily="18" charset="0"/>
            </a:endParaRPr>
          </a:p>
          <a:p>
            <a:pPr algn="ctr"/>
            <a:r>
              <a:rPr lang="en-US" sz="1400" i="1" dirty="0" smtClean="0">
                <a:solidFill>
                  <a:srgbClr val="002060"/>
                </a:solidFill>
                <a:latin typeface="Centaur" panose="02030504050205020304" pitchFamily="18" charset="0"/>
              </a:rPr>
              <a:t>St. Joseph’s College (Autonomous)</a:t>
            </a:r>
            <a:endParaRPr lang="en-US" sz="1400" i="1" dirty="0" smtClean="0">
              <a:solidFill>
                <a:srgbClr val="002060"/>
              </a:solidFill>
              <a:latin typeface="Centaur" panose="02030504050205020304" pitchFamily="18" charset="0"/>
            </a:endParaRPr>
          </a:p>
          <a:p>
            <a:pPr algn="ctr"/>
            <a:r>
              <a:rPr lang="en-US" sz="1400" i="1" dirty="0" smtClean="0">
                <a:solidFill>
                  <a:srgbClr val="002060"/>
                </a:solidFill>
                <a:latin typeface="Centaur" panose="02030504050205020304" pitchFamily="18" charset="0"/>
              </a:rPr>
              <a:t> </a:t>
            </a:r>
            <a:r>
              <a:rPr lang="en-US" sz="1400" i="1" dirty="0" err="1" smtClean="0">
                <a:solidFill>
                  <a:srgbClr val="002060"/>
                </a:solidFill>
                <a:latin typeface="Centaur" panose="02030504050205020304" pitchFamily="18" charset="0"/>
              </a:rPr>
              <a:t>Tiruchirappalli</a:t>
            </a:r>
            <a:br>
              <a:rPr lang="en-US" sz="1400" i="1" dirty="0" smtClean="0">
                <a:solidFill>
                  <a:srgbClr val="002060"/>
                </a:solidFill>
                <a:latin typeface="Centaur" panose="02030504050205020304" pitchFamily="18" charset="0"/>
              </a:rPr>
            </a:br>
            <a:endParaRPr lang="en-US" sz="1400" dirty="0" smtClean="0">
              <a:solidFill>
                <a:srgbClr val="002060"/>
              </a:solidFill>
              <a:latin typeface="Centaur" panose="02030504050205020304" pitchFamily="18" charset="0"/>
            </a:endParaRPr>
          </a:p>
          <a:p>
            <a:endParaRPr lang="en-US" sz="1600" dirty="0" smtClean="0">
              <a:solidFill>
                <a:srgbClr val="002060"/>
              </a:solidFill>
              <a:latin typeface="Centaur" panose="02030504050205020304" pitchFamily="18" charset="0"/>
            </a:endParaRPr>
          </a:p>
          <a:p>
            <a:endParaRPr lang="en-US" sz="1600" dirty="0" smtClean="0">
              <a:solidFill>
                <a:srgbClr val="002060"/>
              </a:solidFill>
              <a:latin typeface="Centaur" panose="02030504050205020304" pitchFamily="18" charset="0"/>
            </a:endParaRPr>
          </a:p>
          <a:p>
            <a:endParaRPr lang="en-US" sz="1600" b="1" dirty="0">
              <a:solidFill>
                <a:srgbClr val="002060"/>
              </a:solidFill>
              <a:latin typeface="Centaur" panose="02030504050205020304" pitchFamily="18" charset="0"/>
            </a:endParaRPr>
          </a:p>
        </p:txBody>
      </p:sp>
      <p:sp>
        <p:nvSpPr>
          <p:cNvPr id="12" name="Slide Number Placeholder 10"/>
          <p:cNvSpPr>
            <a:spLocks noGrp="1"/>
          </p:cNvSpPr>
          <p:nvPr>
            <p:ph type="sldNum" sz="quarter" idx="12"/>
          </p:nvPr>
        </p:nvSpPr>
        <p:spPr>
          <a:xfrm>
            <a:off x="6553200" y="6356350"/>
            <a:ext cx="2133600" cy="365125"/>
          </a:xfrm>
        </p:spPr>
        <p:txBody>
          <a:bodyPr/>
          <a:lstStyle/>
          <a:p>
            <a:fld id="{B6F15528-21DE-4FAA-801E-634DDDAF4B2B}" type="slidenum">
              <a:rPr lang="en-US" smtClean="0">
                <a:solidFill>
                  <a:srgbClr val="002060"/>
                </a:solidFill>
              </a:rPr>
            </a:fld>
            <a:endParaRPr lang="en-US">
              <a:solidFill>
                <a:srgbClr val="002060"/>
              </a:solidFill>
            </a:endParaRPr>
          </a:p>
        </p:txBody>
      </p:sp>
      <p:sp>
        <p:nvSpPr>
          <p:cNvPr id="13" name="Footer Placeholder 11"/>
          <p:cNvSpPr>
            <a:spLocks noGrp="1"/>
          </p:cNvSpPr>
          <p:nvPr>
            <p:ph type="ftr" sz="quarter" idx="11"/>
          </p:nvPr>
        </p:nvSpPr>
        <p:spPr>
          <a:xfrm>
            <a:off x="3124200" y="6356350"/>
            <a:ext cx="2895600" cy="365125"/>
          </a:xfrm>
        </p:spPr>
        <p:txBody>
          <a:bodyPr/>
          <a:lstStyle/>
          <a:p>
            <a:r>
              <a:rPr lang="en-US" smtClean="0">
                <a:solidFill>
                  <a:srgbClr val="002060"/>
                </a:solidFill>
              </a:rPr>
              <a:t>Ms. M.Mohanalakshmi                                                                SJC</a:t>
            </a:r>
            <a:endParaRPr lang="en-US">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124200" y="762000"/>
            <a:ext cx="2557688" cy="461665"/>
          </a:xfrm>
          <a:prstGeom prst="rect">
            <a:avLst/>
          </a:prstGeom>
        </p:spPr>
        <p:txBody>
          <a:bodyPr wrap="none">
            <a:spAutoFit/>
          </a:bodyPr>
          <a:lstStyle/>
          <a:p>
            <a:r>
              <a:rPr lang="en-US" sz="2400" b="1" dirty="0" smtClean="0">
                <a:latin typeface="Footlight MT Light" panose="0204060206030A020304" pitchFamily="18" charset="0"/>
              </a:rPr>
              <a:t>IRREGULAR VERBS</a:t>
            </a:r>
            <a:endParaRPr lang="en-US" sz="2400" b="1" dirty="0">
              <a:latin typeface="Footlight MT Light" panose="0204060206030A020304" pitchFamily="18" charset="0"/>
            </a:endParaRPr>
          </a:p>
        </p:txBody>
      </p:sp>
      <p:sp>
        <p:nvSpPr>
          <p:cNvPr id="7" name="Rectangle 6"/>
          <p:cNvSpPr/>
          <p:nvPr/>
        </p:nvSpPr>
        <p:spPr>
          <a:xfrm>
            <a:off x="914400" y="1524000"/>
            <a:ext cx="7467600" cy="3785652"/>
          </a:xfrm>
          <a:prstGeom prst="rect">
            <a:avLst/>
          </a:prstGeom>
        </p:spPr>
        <p:txBody>
          <a:bodyPr wrap="square">
            <a:spAutoFit/>
          </a:bodyPr>
          <a:lstStyle/>
          <a:p>
            <a:r>
              <a:rPr lang="en-US" sz="2400" dirty="0" smtClean="0">
                <a:latin typeface="Lucida Sans" panose="020B0602030504020204" pitchFamily="34" charset="0"/>
              </a:rPr>
              <a:t>Irregular verbs are verbs that don’t follow a regular pattern throughout the conjugation. Although the irregular verbs can present a bit of a challenge, you can master them with some practice and a little memorization. The most important ones are the following:</a:t>
            </a:r>
            <a:endParaRPr lang="en-US" sz="2400" dirty="0" smtClean="0">
              <a:latin typeface="Lucida Sans" panose="020B0602030504020204" pitchFamily="34" charset="0"/>
            </a:endParaRPr>
          </a:p>
          <a:p>
            <a:pPr>
              <a:buFont typeface="Wingdings" panose="05000000000000000000" pitchFamily="2" charset="2"/>
              <a:buChar char="q"/>
            </a:pPr>
            <a:r>
              <a:rPr lang="en-US" sz="2400" dirty="0" smtClean="0">
                <a:latin typeface="Lucida Sans" panose="020B0602030504020204" pitchFamily="34" charset="0"/>
              </a:rPr>
              <a:t>	 </a:t>
            </a:r>
            <a:r>
              <a:rPr lang="en-US" sz="2400" dirty="0" err="1" smtClean="0">
                <a:latin typeface="Lucida Sans" panose="020B0602030504020204" pitchFamily="34" charset="0"/>
              </a:rPr>
              <a:t>être</a:t>
            </a:r>
            <a:r>
              <a:rPr lang="en-US" sz="2400" dirty="0" smtClean="0">
                <a:latin typeface="Lucida Sans" panose="020B0602030504020204" pitchFamily="34" charset="0"/>
              </a:rPr>
              <a:t> (eh-</a:t>
            </a:r>
            <a:r>
              <a:rPr lang="en-US" sz="2400" dirty="0" err="1" smtClean="0">
                <a:latin typeface="Lucida Sans" panose="020B0602030504020204" pitchFamily="34" charset="0"/>
              </a:rPr>
              <a:t>truh</a:t>
            </a:r>
            <a:r>
              <a:rPr lang="en-US" sz="2400" dirty="0" smtClean="0">
                <a:latin typeface="Lucida Sans" panose="020B0602030504020204" pitchFamily="34" charset="0"/>
              </a:rPr>
              <a:t>) (to be</a:t>
            </a:r>
            <a:endParaRPr lang="en-US" sz="2400" dirty="0" smtClean="0">
              <a:latin typeface="Lucida Sans" panose="020B0602030504020204" pitchFamily="34" charset="0"/>
            </a:endParaRPr>
          </a:p>
          <a:p>
            <a:pPr>
              <a:buFont typeface="Wingdings" panose="05000000000000000000" pitchFamily="2" charset="2"/>
              <a:buChar char="q"/>
            </a:pPr>
            <a:r>
              <a:rPr lang="en-US" sz="2400" dirty="0" smtClean="0">
                <a:latin typeface="Lucida Sans" panose="020B0602030504020204" pitchFamily="34" charset="0"/>
              </a:rPr>
              <a:t>	 </a:t>
            </a:r>
            <a:r>
              <a:rPr lang="en-US" sz="2400" dirty="0" err="1" smtClean="0">
                <a:latin typeface="Lucida Sans" panose="020B0602030504020204" pitchFamily="34" charset="0"/>
              </a:rPr>
              <a:t>avoir</a:t>
            </a:r>
            <a:r>
              <a:rPr lang="en-US" sz="2400" dirty="0" smtClean="0">
                <a:latin typeface="Lucida Sans" panose="020B0602030504020204" pitchFamily="34" charset="0"/>
              </a:rPr>
              <a:t> (ah-</a:t>
            </a:r>
            <a:r>
              <a:rPr lang="en-US" sz="2400" dirty="0" err="1" smtClean="0">
                <a:latin typeface="Lucida Sans" panose="020B0602030504020204" pitchFamily="34" charset="0"/>
              </a:rPr>
              <a:t>vwahr</a:t>
            </a:r>
            <a:r>
              <a:rPr lang="en-US" sz="2400" dirty="0" smtClean="0">
                <a:latin typeface="Lucida Sans" panose="020B0602030504020204" pitchFamily="34" charset="0"/>
              </a:rPr>
              <a:t>) (to have)</a:t>
            </a:r>
            <a:endParaRPr lang="en-US" sz="2400" dirty="0" smtClean="0">
              <a:latin typeface="Lucida Sans" panose="020B0602030504020204" pitchFamily="34" charset="0"/>
            </a:endParaRPr>
          </a:p>
          <a:p>
            <a:pPr>
              <a:buFont typeface="Wingdings" panose="05000000000000000000" pitchFamily="2" charset="2"/>
              <a:buChar char="q"/>
            </a:pPr>
            <a:r>
              <a:rPr lang="en-US" sz="2400" dirty="0" smtClean="0">
                <a:latin typeface="Lucida Sans" panose="020B0602030504020204" pitchFamily="34" charset="0"/>
              </a:rPr>
              <a:t>  	faire (</a:t>
            </a:r>
            <a:r>
              <a:rPr lang="en-US" sz="2400" dirty="0" err="1" smtClean="0">
                <a:latin typeface="Lucida Sans" panose="020B0602030504020204" pitchFamily="34" charset="0"/>
              </a:rPr>
              <a:t>fehr</a:t>
            </a:r>
            <a:r>
              <a:rPr lang="en-US" sz="2400" dirty="0" smtClean="0">
                <a:latin typeface="Lucida Sans" panose="020B0602030504020204" pitchFamily="34" charset="0"/>
              </a:rPr>
              <a:t>) (to do, to make)</a:t>
            </a:r>
            <a:endParaRPr lang="en-US" sz="2400" dirty="0" smtClean="0">
              <a:latin typeface="Lucida Sans" panose="020B0602030504020204" pitchFamily="34" charset="0"/>
            </a:endParaRPr>
          </a:p>
          <a:p>
            <a:pPr>
              <a:buFont typeface="Wingdings" panose="05000000000000000000" pitchFamily="2" charset="2"/>
              <a:buChar char="q"/>
            </a:pPr>
            <a:r>
              <a:rPr lang="en-US" sz="2400" dirty="0" smtClean="0">
                <a:latin typeface="Lucida Sans" panose="020B0602030504020204" pitchFamily="34" charset="0"/>
              </a:rPr>
              <a:t>	 </a:t>
            </a:r>
            <a:r>
              <a:rPr lang="en-US" sz="2400" dirty="0" err="1" smtClean="0">
                <a:latin typeface="Lucida Sans" panose="020B0602030504020204" pitchFamily="34" charset="0"/>
              </a:rPr>
              <a:t>aller</a:t>
            </a:r>
            <a:r>
              <a:rPr lang="en-US" sz="2400" dirty="0" smtClean="0">
                <a:latin typeface="Lucida Sans" panose="020B0602030504020204" pitchFamily="34" charset="0"/>
              </a:rPr>
              <a:t> (ah-</a:t>
            </a:r>
            <a:r>
              <a:rPr lang="en-US" sz="2400" dirty="0" err="1" smtClean="0">
                <a:latin typeface="Lucida Sans" panose="020B0602030504020204" pitchFamily="34" charset="0"/>
              </a:rPr>
              <a:t>ley</a:t>
            </a:r>
            <a:r>
              <a:rPr lang="en-US" sz="2400" dirty="0" smtClean="0">
                <a:latin typeface="Lucida Sans" panose="020B0602030504020204" pitchFamily="34" charset="0"/>
              </a:rPr>
              <a:t>) (to go)</a:t>
            </a:r>
            <a:endParaRPr lang="en-US" sz="2400" dirty="0">
              <a:latin typeface="Lucida Sans" panose="020B0602030504020204" pitchFamily="34" charset="0"/>
            </a:endParaRPr>
          </a:p>
        </p:txBody>
      </p:sp>
      <p:pic>
        <p:nvPicPr>
          <p:cNvPr id="8" name="Picture 2" descr="St.Joseph's College (Autonomous)"/>
          <p:cNvPicPr>
            <a:picLocks noChangeAspect="1" noChangeArrowheads="1"/>
          </p:cNvPicPr>
          <p:nvPr/>
        </p:nvPicPr>
        <p:blipFill>
          <a:blip r:embed="rId2"/>
          <a:srcRect/>
          <a:stretch>
            <a:fillRect/>
          </a:stretch>
        </p:blipFill>
        <p:spPr bwMode="auto">
          <a:xfrm>
            <a:off x="1" y="0"/>
            <a:ext cx="762000" cy="953832"/>
          </a:xfrm>
          <a:prstGeom prst="rect">
            <a:avLst/>
          </a:prstGeom>
          <a:noFill/>
        </p:spPr>
      </p:pic>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
        <p:nvSpPr>
          <p:cNvPr id="10" name="Footer Placeholder 9"/>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219200" y="1066800"/>
            <a:ext cx="2864887" cy="400110"/>
          </a:xfrm>
          <a:prstGeom prst="rect">
            <a:avLst/>
          </a:prstGeom>
        </p:spPr>
        <p:txBody>
          <a:bodyPr wrap="none">
            <a:spAutoFit/>
          </a:bodyPr>
          <a:lstStyle/>
          <a:p>
            <a:r>
              <a:rPr lang="en-US" sz="2000" b="1" dirty="0" smtClean="0">
                <a:latin typeface="Footlight MT Light" panose="0204060206030A020304" pitchFamily="18" charset="0"/>
              </a:rPr>
              <a:t>ÊTRE (EH-TRUH) (TO BE)</a:t>
            </a:r>
            <a:endParaRPr lang="en-US" sz="2000" b="1" dirty="0">
              <a:latin typeface="Footlight MT Light" panose="0204060206030A020304" pitchFamily="18" charset="0"/>
            </a:endParaRPr>
          </a:p>
        </p:txBody>
      </p:sp>
      <p:pic>
        <p:nvPicPr>
          <p:cNvPr id="4098" name="Picture 2"/>
          <p:cNvPicPr>
            <a:picLocks noChangeAspect="1" noChangeArrowheads="1"/>
          </p:cNvPicPr>
          <p:nvPr/>
        </p:nvPicPr>
        <p:blipFill>
          <a:blip r:embed="rId2"/>
          <a:srcRect l="9375" t="36458" r="14844" b="15625"/>
          <a:stretch>
            <a:fillRect/>
          </a:stretch>
        </p:blipFill>
        <p:spPr bwMode="auto">
          <a:xfrm>
            <a:off x="914400" y="1676400"/>
            <a:ext cx="7391400" cy="3733800"/>
          </a:xfrm>
          <a:prstGeom prst="rect">
            <a:avLst/>
          </a:prstGeom>
          <a:noFill/>
          <a:ln w="9525">
            <a:noFill/>
            <a:miter lim="800000"/>
            <a:headEnd/>
            <a:tailEnd/>
          </a:ln>
          <a:effectLst/>
        </p:spPr>
      </p:pic>
      <p:pic>
        <p:nvPicPr>
          <p:cNvPr id="7" name="Picture 2" descr="St.Joseph's College (Autonomous)"/>
          <p:cNvPicPr>
            <a:picLocks noChangeAspect="1" noChangeArrowheads="1"/>
          </p:cNvPicPr>
          <p:nvPr/>
        </p:nvPicPr>
        <p:blipFill>
          <a:blip r:embed="rId3"/>
          <a:srcRect/>
          <a:stretch>
            <a:fillRect/>
          </a:stretch>
        </p:blipFill>
        <p:spPr bwMode="auto">
          <a:xfrm>
            <a:off x="1" y="0"/>
            <a:ext cx="762000" cy="953832"/>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fld>
            <a:endParaRPr lang="en-US"/>
          </a:p>
        </p:txBody>
      </p:sp>
      <p:sp>
        <p:nvSpPr>
          <p:cNvPr id="9" name="Footer Placeholder 8"/>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219200" y="1066800"/>
            <a:ext cx="3637086" cy="400110"/>
          </a:xfrm>
          <a:prstGeom prst="rect">
            <a:avLst/>
          </a:prstGeom>
        </p:spPr>
        <p:txBody>
          <a:bodyPr wrap="none">
            <a:spAutoFit/>
          </a:bodyPr>
          <a:lstStyle/>
          <a:p>
            <a:r>
              <a:rPr lang="en-US" sz="2000" b="1" dirty="0" smtClean="0">
                <a:latin typeface="Footlight MT Light" panose="0204060206030A020304" pitchFamily="18" charset="0"/>
              </a:rPr>
              <a:t>AVOIR (AH-VWAHR) (TO HAVE)</a:t>
            </a:r>
            <a:endParaRPr lang="en-US" sz="2000" b="1" dirty="0">
              <a:latin typeface="Footlight MT Light" panose="0204060206030A020304" pitchFamily="18" charset="0"/>
            </a:endParaRPr>
          </a:p>
        </p:txBody>
      </p:sp>
      <p:pic>
        <p:nvPicPr>
          <p:cNvPr id="5122" name="Picture 2"/>
          <p:cNvPicPr>
            <a:picLocks noChangeAspect="1" noChangeArrowheads="1"/>
          </p:cNvPicPr>
          <p:nvPr/>
        </p:nvPicPr>
        <p:blipFill>
          <a:blip r:embed="rId2"/>
          <a:srcRect l="8594" t="31250" r="20312" b="23958"/>
          <a:stretch>
            <a:fillRect/>
          </a:stretch>
        </p:blipFill>
        <p:spPr bwMode="auto">
          <a:xfrm>
            <a:off x="1066800" y="1905000"/>
            <a:ext cx="6934200" cy="3276600"/>
          </a:xfrm>
          <a:prstGeom prst="rect">
            <a:avLst/>
          </a:prstGeom>
          <a:noFill/>
          <a:ln w="9525">
            <a:noFill/>
            <a:miter lim="800000"/>
            <a:headEnd/>
            <a:tailEnd/>
          </a:ln>
          <a:effectLst/>
        </p:spPr>
      </p:pic>
      <p:pic>
        <p:nvPicPr>
          <p:cNvPr id="7" name="Picture 2" descr="St.Joseph's College (Autonomous)"/>
          <p:cNvPicPr>
            <a:picLocks noChangeAspect="1" noChangeArrowheads="1"/>
          </p:cNvPicPr>
          <p:nvPr/>
        </p:nvPicPr>
        <p:blipFill>
          <a:blip r:embed="rId3"/>
          <a:srcRect/>
          <a:stretch>
            <a:fillRect/>
          </a:stretch>
        </p:blipFill>
        <p:spPr bwMode="auto">
          <a:xfrm>
            <a:off x="1" y="0"/>
            <a:ext cx="762000" cy="953832"/>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fld>
            <a:endParaRPr lang="en-US"/>
          </a:p>
        </p:txBody>
      </p:sp>
      <p:sp>
        <p:nvSpPr>
          <p:cNvPr id="9" name="Footer Placeholder 8"/>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90600" y="1066800"/>
            <a:ext cx="3733458" cy="400110"/>
          </a:xfrm>
          <a:prstGeom prst="rect">
            <a:avLst/>
          </a:prstGeom>
        </p:spPr>
        <p:txBody>
          <a:bodyPr wrap="none">
            <a:spAutoFit/>
          </a:bodyPr>
          <a:lstStyle/>
          <a:p>
            <a:r>
              <a:rPr lang="en-US" sz="2000" b="1" dirty="0" smtClean="0">
                <a:latin typeface="Footlight MT Light" panose="0204060206030A020304" pitchFamily="18" charset="0"/>
              </a:rPr>
              <a:t>FAIRE (FEHR) (TO DO, TO MAKE)</a:t>
            </a:r>
            <a:endParaRPr lang="en-US" sz="2000" b="1" dirty="0">
              <a:latin typeface="Footlight MT Light" panose="0204060206030A020304" pitchFamily="18" charset="0"/>
            </a:endParaRPr>
          </a:p>
        </p:txBody>
      </p:sp>
      <p:pic>
        <p:nvPicPr>
          <p:cNvPr id="6146" name="Picture 2"/>
          <p:cNvPicPr>
            <a:picLocks noChangeAspect="1" noChangeArrowheads="1"/>
          </p:cNvPicPr>
          <p:nvPr/>
        </p:nvPicPr>
        <p:blipFill>
          <a:blip r:embed="rId2"/>
          <a:srcRect l="9375" t="36458" r="19531" b="18750"/>
          <a:stretch>
            <a:fillRect/>
          </a:stretch>
        </p:blipFill>
        <p:spPr bwMode="auto">
          <a:xfrm>
            <a:off x="990600" y="1905000"/>
            <a:ext cx="6934200" cy="3276600"/>
          </a:xfrm>
          <a:prstGeom prst="rect">
            <a:avLst/>
          </a:prstGeom>
          <a:noFill/>
          <a:ln w="9525">
            <a:noFill/>
            <a:miter lim="800000"/>
            <a:headEnd/>
            <a:tailEnd/>
          </a:ln>
          <a:effectLst/>
        </p:spPr>
      </p:pic>
      <p:pic>
        <p:nvPicPr>
          <p:cNvPr id="7" name="Picture 2" descr="St.Joseph's College (Autonomous)"/>
          <p:cNvPicPr>
            <a:picLocks noChangeAspect="1" noChangeArrowheads="1"/>
          </p:cNvPicPr>
          <p:nvPr/>
        </p:nvPicPr>
        <p:blipFill>
          <a:blip r:embed="rId3"/>
          <a:srcRect/>
          <a:stretch>
            <a:fillRect/>
          </a:stretch>
        </p:blipFill>
        <p:spPr bwMode="auto">
          <a:xfrm>
            <a:off x="1" y="0"/>
            <a:ext cx="762000" cy="953832"/>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fld>
            <a:endParaRPr lang="en-US"/>
          </a:p>
        </p:txBody>
      </p:sp>
      <p:sp>
        <p:nvSpPr>
          <p:cNvPr id="9" name="Footer Placeholder 8"/>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14400" y="990600"/>
            <a:ext cx="2909771" cy="400110"/>
          </a:xfrm>
          <a:prstGeom prst="rect">
            <a:avLst/>
          </a:prstGeom>
        </p:spPr>
        <p:txBody>
          <a:bodyPr wrap="none">
            <a:spAutoFit/>
          </a:bodyPr>
          <a:lstStyle/>
          <a:p>
            <a:r>
              <a:rPr lang="en-US" sz="2000" b="1" dirty="0" smtClean="0">
                <a:latin typeface="Footlight MT Light" panose="0204060206030A020304" pitchFamily="18" charset="0"/>
              </a:rPr>
              <a:t>ALLER (AH-LEY) (TO GO)</a:t>
            </a:r>
            <a:endParaRPr lang="en-US" sz="2000" b="1" dirty="0">
              <a:latin typeface="Footlight MT Light" panose="0204060206030A020304" pitchFamily="18" charset="0"/>
            </a:endParaRPr>
          </a:p>
        </p:txBody>
      </p:sp>
      <p:pic>
        <p:nvPicPr>
          <p:cNvPr id="7170" name="Picture 2"/>
          <p:cNvPicPr>
            <a:picLocks noChangeAspect="1" noChangeArrowheads="1"/>
          </p:cNvPicPr>
          <p:nvPr/>
        </p:nvPicPr>
        <p:blipFill>
          <a:blip r:embed="rId2"/>
          <a:srcRect l="8594" t="36458" r="18750" b="18750"/>
          <a:stretch>
            <a:fillRect/>
          </a:stretch>
        </p:blipFill>
        <p:spPr bwMode="auto">
          <a:xfrm>
            <a:off x="1066800" y="1981200"/>
            <a:ext cx="7086600" cy="3276600"/>
          </a:xfrm>
          <a:prstGeom prst="rect">
            <a:avLst/>
          </a:prstGeom>
          <a:noFill/>
          <a:ln w="9525">
            <a:noFill/>
            <a:miter lim="800000"/>
            <a:headEnd/>
            <a:tailEnd/>
          </a:ln>
          <a:effectLst/>
        </p:spPr>
      </p:pic>
      <p:pic>
        <p:nvPicPr>
          <p:cNvPr id="7" name="Picture 2" descr="St.Joseph's College (Autonomous)"/>
          <p:cNvPicPr>
            <a:picLocks noChangeAspect="1" noChangeArrowheads="1"/>
          </p:cNvPicPr>
          <p:nvPr/>
        </p:nvPicPr>
        <p:blipFill>
          <a:blip r:embed="rId3"/>
          <a:srcRect/>
          <a:stretch>
            <a:fillRect/>
          </a:stretch>
        </p:blipFill>
        <p:spPr bwMode="auto">
          <a:xfrm>
            <a:off x="1" y="0"/>
            <a:ext cx="762000" cy="953832"/>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fld>
            <a:endParaRPr lang="en-US"/>
          </a:p>
        </p:txBody>
      </p:sp>
      <p:sp>
        <p:nvSpPr>
          <p:cNvPr id="9" name="Footer Placeholder 8"/>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Ms. M.Mohanalakshmi                                                                SJC</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pic>
        <p:nvPicPr>
          <p:cNvPr id="29698" name="Picture 2" descr="jeannie-languages: The five most common irregular verbs used, conjugated to  the indicative present tense. | French flashcards, French verbs, Learn  french"/>
          <p:cNvPicPr>
            <a:picLocks noChangeAspect="1" noChangeArrowheads="1"/>
          </p:cNvPicPr>
          <p:nvPr/>
        </p:nvPicPr>
        <p:blipFill>
          <a:blip r:embed="rId2"/>
          <a:srcRect b="9005"/>
          <a:stretch>
            <a:fillRect/>
          </a:stretch>
        </p:blipFill>
        <p:spPr bwMode="auto">
          <a:xfrm>
            <a:off x="304800" y="533400"/>
            <a:ext cx="8334375" cy="5486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ctangle golden frame on a colorful Memphis pattern background vector |  free… | Powerpoint background design, Geometric wallpaper background,  Background powerpoint"/>
          <p:cNvPicPr/>
          <p:nvPr/>
        </p:nvPicPr>
        <p:blipFill>
          <a:blip r:embed="rId1"/>
          <a:srcRect/>
          <a:stretch>
            <a:fillRect/>
          </a:stretch>
        </p:blipFill>
        <p:spPr bwMode="auto">
          <a:xfrm>
            <a:off x="0" y="0"/>
            <a:ext cx="9144000" cy="6858000"/>
          </a:xfrm>
          <a:prstGeom prst="rect">
            <a:avLst/>
          </a:prstGeom>
          <a:noFill/>
          <a:ln w="9525">
            <a:noFill/>
            <a:miter lim="800000"/>
            <a:headEnd/>
            <a:tailEnd/>
          </a:ln>
        </p:spPr>
      </p:pic>
      <p:pic>
        <p:nvPicPr>
          <p:cNvPr id="4" name="Picture 2" descr="St.Joseph's College (Autonomous)"/>
          <p:cNvPicPr>
            <a:picLocks noChangeAspect="1" noChangeArrowheads="1"/>
          </p:cNvPicPr>
          <p:nvPr/>
        </p:nvPicPr>
        <p:blipFill>
          <a:blip r:embed="rId2"/>
          <a:srcRect/>
          <a:stretch>
            <a:fillRect/>
          </a:stretch>
        </p:blipFill>
        <p:spPr bwMode="auto">
          <a:xfrm>
            <a:off x="1" y="0"/>
            <a:ext cx="762000" cy="953832"/>
          </a:xfrm>
          <a:prstGeom prst="rect">
            <a:avLst/>
          </a:prstGeom>
          <a:noFill/>
        </p:spPr>
      </p:pic>
      <p:pic>
        <p:nvPicPr>
          <p:cNvPr id="8196" name="Picture 4" descr="Merci de votre attention png 4 » PNG Image"/>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838200" y="1066800"/>
            <a:ext cx="7445274" cy="4410974"/>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fld>
            <a:endParaRPr lang="en-US"/>
          </a:p>
        </p:txBody>
      </p:sp>
      <p:sp>
        <p:nvSpPr>
          <p:cNvPr id="9" name="Footer Placeholder 8"/>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295400" y="1447800"/>
            <a:ext cx="6705600" cy="3785652"/>
          </a:xfrm>
          <a:prstGeom prst="rect">
            <a:avLst/>
          </a:prstGeom>
        </p:spPr>
        <p:txBody>
          <a:bodyPr wrap="square">
            <a:spAutoFit/>
          </a:bodyPr>
          <a:lstStyle/>
          <a:p>
            <a:pPr algn="just"/>
            <a:r>
              <a:rPr lang="en-US" sz="2000" b="1" dirty="0" smtClean="0">
                <a:latin typeface="Lucida Sans" panose="020B0602030504020204" pitchFamily="34" charset="0"/>
              </a:rPr>
              <a:t>French conjugation</a:t>
            </a:r>
            <a:r>
              <a:rPr lang="en-US" sz="2000" dirty="0" smtClean="0">
                <a:latin typeface="Lucida Sans" panose="020B0602030504020204" pitchFamily="34" charset="0"/>
              </a:rPr>
              <a:t> are the various forms of French verbs which take different endings (inflections) depending on the person (I, you, we, etc), tense (present, future, etc) and mood (indicative, imperative and subjunctive). Most verbs are regular and can be entirely determined by its infinitive form (ex. </a:t>
            </a:r>
            <a:r>
              <a:rPr lang="en-US" sz="2000" dirty="0" err="1" smtClean="0">
                <a:latin typeface="Lucida Sans" panose="020B0602030504020204" pitchFamily="34" charset="0"/>
              </a:rPr>
              <a:t>parler</a:t>
            </a:r>
            <a:r>
              <a:rPr lang="en-US" sz="2000" dirty="0" smtClean="0">
                <a:latin typeface="Lucida Sans" panose="020B0602030504020204" pitchFamily="34" charset="0"/>
              </a:rPr>
              <a:t>) however irregular verbs require the knowledge of more than just the infinitive form known as the principal parts of which there are seven in French. With the knowledge of these seven principle parts of a verb one can conjugate almost all French verbs.</a:t>
            </a:r>
            <a:endParaRPr lang="en-US" sz="2000" dirty="0">
              <a:latin typeface="Lucida Sans" panose="020B0602030504020204" pitchFamily="34" charset="0"/>
            </a:endParaRPr>
          </a:p>
        </p:txBody>
      </p:sp>
      <p:pic>
        <p:nvPicPr>
          <p:cNvPr id="6" name="Picture 2" descr="St.Joseph's College (Autonomous)"/>
          <p:cNvPicPr>
            <a:picLocks noChangeAspect="1" noChangeArrowheads="1"/>
          </p:cNvPicPr>
          <p:nvPr/>
        </p:nvPicPr>
        <p:blipFill>
          <a:blip r:embed="rId2"/>
          <a:srcRect/>
          <a:stretch>
            <a:fillRect/>
          </a:stretch>
        </p:blipFill>
        <p:spPr bwMode="auto">
          <a:xfrm>
            <a:off x="1" y="0"/>
            <a:ext cx="762000" cy="953832"/>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8" name="Footer Placeholder 7"/>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066800" y="990600"/>
            <a:ext cx="7543800" cy="5047536"/>
          </a:xfrm>
          <a:prstGeom prst="rect">
            <a:avLst/>
          </a:prstGeom>
        </p:spPr>
        <p:txBody>
          <a:bodyPr wrap="square">
            <a:spAutoFit/>
          </a:bodyPr>
          <a:lstStyle/>
          <a:p>
            <a:r>
              <a:rPr lang="en-US" sz="2300" b="1" dirty="0" smtClean="0">
                <a:latin typeface="Lucida Sans" panose="020B0602030504020204" pitchFamily="34" charset="0"/>
              </a:rPr>
              <a:t>present tense</a:t>
            </a:r>
            <a:r>
              <a:rPr lang="en-US" sz="2300" dirty="0" smtClean="0">
                <a:latin typeface="Lucida Sans" panose="020B0602030504020204" pitchFamily="34" charset="0"/>
              </a:rPr>
              <a:t> in French, unlike in English where the present tense has two different forms, the present simple and the present progressive, The </a:t>
            </a:r>
            <a:r>
              <a:rPr lang="en-US" sz="2300" b="1" dirty="0" smtClean="0">
                <a:latin typeface="Lucida Sans" panose="020B0602030504020204" pitchFamily="34" charset="0"/>
              </a:rPr>
              <a:t>Present Tense</a:t>
            </a:r>
            <a:r>
              <a:rPr lang="en-US" sz="2300" dirty="0" smtClean="0">
                <a:latin typeface="Lucida Sans" panose="020B0602030504020204" pitchFamily="34" charset="0"/>
              </a:rPr>
              <a:t> in French, le temps </a:t>
            </a:r>
            <a:r>
              <a:rPr lang="en-US" sz="2300" dirty="0" err="1" smtClean="0">
                <a:latin typeface="Lucida Sans" panose="020B0602030504020204" pitchFamily="34" charset="0"/>
              </a:rPr>
              <a:t>présent</a:t>
            </a:r>
            <a:r>
              <a:rPr lang="en-US" sz="2300" dirty="0" smtClean="0">
                <a:latin typeface="Lucida Sans" panose="020B0602030504020204" pitchFamily="34" charset="0"/>
              </a:rPr>
              <a:t>, is used to express both momentary action and progressive action. In the rare cases where ambiguity could be possible, French needs more than just a tense change to clarify the implied meaning.</a:t>
            </a:r>
            <a:br>
              <a:rPr lang="en-US" sz="2300" dirty="0" smtClean="0">
                <a:latin typeface="Lucida Sans" panose="020B0602030504020204" pitchFamily="34" charset="0"/>
              </a:rPr>
            </a:br>
            <a:r>
              <a:rPr lang="en-US" sz="2300" dirty="0" smtClean="0">
                <a:latin typeface="Lucida Sans" panose="020B0602030504020204" pitchFamily="34" charset="0"/>
              </a:rPr>
              <a:t>Thus the hypothetical English sentence: </a:t>
            </a:r>
            <a:r>
              <a:rPr lang="en-US" sz="2300" i="1" dirty="0" smtClean="0">
                <a:latin typeface="Lucida Sans" panose="020B0602030504020204" pitchFamily="34" charset="0"/>
              </a:rPr>
              <a:t>"I drink wine, but I'm not drinking wine</a:t>
            </a:r>
            <a:r>
              <a:rPr lang="en-US" sz="2300" dirty="0" smtClean="0">
                <a:latin typeface="Lucida Sans" panose="020B0602030504020204" pitchFamily="34" charset="0"/>
              </a:rPr>
              <a:t>" , which is understandable if unlikely, would become in French: </a:t>
            </a:r>
            <a:r>
              <a:rPr lang="en-US" sz="2300" i="1" dirty="0" smtClean="0">
                <a:latin typeface="Lucida Sans" panose="020B0602030504020204" pitchFamily="34" charset="0"/>
              </a:rPr>
              <a:t>"Je bois le </a:t>
            </a:r>
            <a:r>
              <a:rPr lang="en-US" sz="2300" i="1" dirty="0" err="1" smtClean="0">
                <a:latin typeface="Lucida Sans" panose="020B0602030504020204" pitchFamily="34" charset="0"/>
              </a:rPr>
              <a:t>vin</a:t>
            </a:r>
            <a:r>
              <a:rPr lang="en-US" sz="2300" i="1" dirty="0" smtClean="0">
                <a:latin typeface="Lucida Sans" panose="020B0602030504020204" pitchFamily="34" charset="0"/>
              </a:rPr>
              <a:t> </a:t>
            </a:r>
            <a:r>
              <a:rPr lang="en-US" sz="2300" i="1" dirty="0" err="1" smtClean="0">
                <a:latin typeface="Lucida Sans" panose="020B0602030504020204" pitchFamily="34" charset="0"/>
              </a:rPr>
              <a:t>mais</a:t>
            </a:r>
            <a:r>
              <a:rPr lang="en-US" sz="2300" i="1" dirty="0" smtClean="0">
                <a:latin typeface="Lucida Sans" panose="020B0602030504020204" pitchFamily="34" charset="0"/>
              </a:rPr>
              <a:t> je ne bois pas de </a:t>
            </a:r>
            <a:r>
              <a:rPr lang="en-US" sz="2300" i="1" dirty="0" err="1" smtClean="0">
                <a:latin typeface="Lucida Sans" panose="020B0602030504020204" pitchFamily="34" charset="0"/>
              </a:rPr>
              <a:t>vin</a:t>
            </a:r>
            <a:r>
              <a:rPr lang="en-US" sz="2300" i="1" dirty="0" smtClean="0">
                <a:latin typeface="Lucida Sans" panose="020B0602030504020204" pitchFamily="34" charset="0"/>
              </a:rPr>
              <a:t>,</a:t>
            </a:r>
            <a:r>
              <a:rPr lang="en-US" sz="2300" dirty="0" smtClean="0">
                <a:latin typeface="Lucida Sans" panose="020B0602030504020204" pitchFamily="34" charset="0"/>
              </a:rPr>
              <a:t>" which is confusing to say the least.</a:t>
            </a:r>
            <a:endParaRPr lang="en-US" sz="2300" dirty="0">
              <a:latin typeface="Lucida Sans" panose="020B0602030504020204" pitchFamily="34" charset="0"/>
            </a:endParaRPr>
          </a:p>
        </p:txBody>
      </p:sp>
      <p:pic>
        <p:nvPicPr>
          <p:cNvPr id="6" name="Picture 2" descr="St.Joseph's College (Autonomous)"/>
          <p:cNvPicPr>
            <a:picLocks noChangeAspect="1" noChangeArrowheads="1"/>
          </p:cNvPicPr>
          <p:nvPr/>
        </p:nvPicPr>
        <p:blipFill>
          <a:blip r:embed="rId2"/>
          <a:srcRect/>
          <a:stretch>
            <a:fillRect/>
          </a:stretch>
        </p:blipFill>
        <p:spPr bwMode="auto">
          <a:xfrm>
            <a:off x="1" y="0"/>
            <a:ext cx="762000" cy="953832"/>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8" name="Footer Placeholder 7"/>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90600" y="1295400"/>
            <a:ext cx="7315200" cy="3785652"/>
          </a:xfrm>
          <a:prstGeom prst="rect">
            <a:avLst/>
          </a:prstGeom>
        </p:spPr>
        <p:txBody>
          <a:bodyPr wrap="square">
            <a:spAutoFit/>
          </a:bodyPr>
          <a:lstStyle/>
          <a:p>
            <a:pPr algn="just"/>
            <a:r>
              <a:rPr lang="en-US" sz="2400" dirty="0" smtClean="0">
                <a:latin typeface="Lucida Sans" panose="020B0602030504020204" pitchFamily="34" charset="0"/>
              </a:rPr>
              <a:t>Think of all the things you can possibly do in one day, that’s also a lot of verbs to conjugate ! To simplify things, French has classified regular verbs into three groups, based on the ending of their infinitives :</a:t>
            </a:r>
            <a:endParaRPr lang="en-US" sz="2400" dirty="0" smtClean="0">
              <a:latin typeface="Lucida Sans" panose="020B0602030504020204" pitchFamily="34" charset="0"/>
            </a:endParaRPr>
          </a:p>
          <a:p>
            <a:pPr algn="just"/>
            <a:r>
              <a:rPr lang="en-US" sz="2400" dirty="0" smtClean="0">
                <a:latin typeface="Lucida Sans" panose="020B0602030504020204" pitchFamily="34" charset="0"/>
              </a:rPr>
              <a:t> 	</a:t>
            </a:r>
            <a:r>
              <a:rPr lang="en-US" sz="2400" b="1" i="1" dirty="0" smtClean="0">
                <a:latin typeface="Lucida Sans" panose="020B0602030504020204" pitchFamily="34" charset="0"/>
              </a:rPr>
              <a:t>-</a:t>
            </a:r>
            <a:r>
              <a:rPr lang="en-US" sz="2400" b="1" i="1" dirty="0" err="1" smtClean="0">
                <a:latin typeface="Lucida Sans" panose="020B0602030504020204" pitchFamily="34" charset="0"/>
              </a:rPr>
              <a:t>er</a:t>
            </a:r>
            <a:r>
              <a:rPr lang="en-US" sz="2400" dirty="0" smtClean="0">
                <a:latin typeface="Lucida Sans" panose="020B0602030504020204" pitchFamily="34" charset="0"/>
              </a:rPr>
              <a:t> (</a:t>
            </a:r>
            <a:r>
              <a:rPr lang="en-US" sz="2400" b="1" i="1" dirty="0" smtClean="0">
                <a:latin typeface="Lucida Sans" panose="020B0602030504020204" pitchFamily="34" charset="0"/>
              </a:rPr>
              <a:t>mang</a:t>
            </a:r>
            <a:r>
              <a:rPr lang="en-US" sz="2400" b="1" i="1" u="sng" dirty="0" smtClean="0">
                <a:latin typeface="Lucida Sans" panose="020B0602030504020204" pitchFamily="34" charset="0"/>
              </a:rPr>
              <a:t>er</a:t>
            </a:r>
            <a:r>
              <a:rPr lang="en-US" sz="2400" b="1" i="1" dirty="0" smtClean="0">
                <a:latin typeface="Lucida Sans" panose="020B0602030504020204" pitchFamily="34" charset="0"/>
              </a:rPr>
              <a:t> </a:t>
            </a:r>
            <a:r>
              <a:rPr lang="en-US" sz="2400" i="1" dirty="0" smtClean="0">
                <a:latin typeface="Lucida Sans" panose="020B0602030504020204" pitchFamily="34" charset="0"/>
              </a:rPr>
              <a:t>to eat), </a:t>
            </a:r>
            <a:endParaRPr lang="en-US" sz="2400" i="1" dirty="0" smtClean="0">
              <a:latin typeface="Lucida Sans" panose="020B0602030504020204" pitchFamily="34" charset="0"/>
            </a:endParaRPr>
          </a:p>
          <a:p>
            <a:pPr algn="just"/>
            <a:r>
              <a:rPr lang="en-US" sz="2400" b="1" i="1" dirty="0" smtClean="0">
                <a:latin typeface="Lucida Sans" panose="020B0602030504020204" pitchFamily="34" charset="0"/>
              </a:rPr>
              <a:t>	-</a:t>
            </a:r>
            <a:r>
              <a:rPr lang="en-US" sz="2400" b="1" i="1" dirty="0" err="1" smtClean="0">
                <a:latin typeface="Lucida Sans" panose="020B0602030504020204" pitchFamily="34" charset="0"/>
              </a:rPr>
              <a:t>ir</a:t>
            </a:r>
            <a:r>
              <a:rPr lang="en-US" sz="2400" b="1" i="1" dirty="0" smtClean="0">
                <a:latin typeface="Lucida Sans" panose="020B0602030504020204" pitchFamily="34" charset="0"/>
              </a:rPr>
              <a:t> </a:t>
            </a:r>
            <a:r>
              <a:rPr lang="en-US" sz="2400" dirty="0" smtClean="0">
                <a:latin typeface="Lucida Sans" panose="020B0602030504020204" pitchFamily="34" charset="0"/>
              </a:rPr>
              <a:t>(</a:t>
            </a:r>
            <a:r>
              <a:rPr lang="en-US" sz="2400" b="1" i="1" dirty="0" err="1" smtClean="0">
                <a:latin typeface="Lucida Sans" panose="020B0602030504020204" pitchFamily="34" charset="0"/>
              </a:rPr>
              <a:t>fin</a:t>
            </a:r>
            <a:r>
              <a:rPr lang="en-US" sz="2400" b="1" i="1" u="sng" dirty="0" err="1" smtClean="0">
                <a:latin typeface="Lucida Sans" panose="020B0602030504020204" pitchFamily="34" charset="0"/>
              </a:rPr>
              <a:t>ir</a:t>
            </a:r>
            <a:r>
              <a:rPr lang="en-US" sz="2400" b="1" i="1" dirty="0" smtClean="0">
                <a:latin typeface="Lucida Sans" panose="020B0602030504020204" pitchFamily="34" charset="0"/>
              </a:rPr>
              <a:t> </a:t>
            </a:r>
            <a:r>
              <a:rPr lang="en-US" sz="2400" i="1" dirty="0" smtClean="0">
                <a:latin typeface="Lucida Sans" panose="020B0602030504020204" pitchFamily="34" charset="0"/>
              </a:rPr>
              <a:t>to finish), </a:t>
            </a:r>
            <a:endParaRPr lang="en-US" sz="2400" i="1" dirty="0" smtClean="0">
              <a:latin typeface="Lucida Sans" panose="020B0602030504020204" pitchFamily="34" charset="0"/>
            </a:endParaRPr>
          </a:p>
          <a:p>
            <a:pPr algn="just"/>
            <a:r>
              <a:rPr lang="en-US" sz="2400" b="1" dirty="0" smtClean="0">
                <a:latin typeface="Lucida Sans" panose="020B0602030504020204" pitchFamily="34" charset="0"/>
              </a:rPr>
              <a:t>	-re </a:t>
            </a:r>
            <a:r>
              <a:rPr lang="en-US" sz="2400" dirty="0" smtClean="0">
                <a:latin typeface="Lucida Sans" panose="020B0602030504020204" pitchFamily="34" charset="0"/>
              </a:rPr>
              <a:t>(</a:t>
            </a:r>
            <a:r>
              <a:rPr lang="en-US" sz="2400" b="1" i="1" dirty="0" err="1" smtClean="0">
                <a:latin typeface="Lucida Sans" panose="020B0602030504020204" pitchFamily="34" charset="0"/>
              </a:rPr>
              <a:t>attend</a:t>
            </a:r>
            <a:r>
              <a:rPr lang="en-US" sz="2400" b="1" i="1" u="sng" dirty="0" err="1" smtClean="0">
                <a:latin typeface="Lucida Sans" panose="020B0602030504020204" pitchFamily="34" charset="0"/>
              </a:rPr>
              <a:t>re</a:t>
            </a:r>
            <a:r>
              <a:rPr lang="en-US" sz="2400" b="1" i="1" dirty="0" smtClean="0">
                <a:latin typeface="Lucida Sans" panose="020B0602030504020204" pitchFamily="34" charset="0"/>
              </a:rPr>
              <a:t> </a:t>
            </a:r>
            <a:r>
              <a:rPr lang="en-US" sz="2400" i="1" dirty="0" smtClean="0">
                <a:latin typeface="Lucida Sans" panose="020B0602030504020204" pitchFamily="34" charset="0"/>
              </a:rPr>
              <a:t>to wait). </a:t>
            </a:r>
            <a:endParaRPr lang="en-US" sz="2400" i="1" dirty="0" smtClean="0">
              <a:latin typeface="Lucida Sans" panose="020B0602030504020204" pitchFamily="34" charset="0"/>
            </a:endParaRPr>
          </a:p>
          <a:p>
            <a:pPr algn="just"/>
            <a:r>
              <a:rPr lang="en-US" sz="2400" dirty="0" smtClean="0">
                <a:latin typeface="Lucida Sans" panose="020B0602030504020204" pitchFamily="34" charset="0"/>
              </a:rPr>
              <a:t>Each verb groups follows a pattern of conjugation for every tense.</a:t>
            </a:r>
            <a:endParaRPr lang="en-US" sz="2400" dirty="0">
              <a:latin typeface="Lucida Sans" panose="020B0602030504020204" pitchFamily="34" charset="0"/>
            </a:endParaRPr>
          </a:p>
        </p:txBody>
      </p:sp>
      <p:pic>
        <p:nvPicPr>
          <p:cNvPr id="6" name="Picture 2" descr="St.Joseph's College (Autonomous)"/>
          <p:cNvPicPr>
            <a:picLocks noChangeAspect="1" noChangeArrowheads="1"/>
          </p:cNvPicPr>
          <p:nvPr/>
        </p:nvPicPr>
        <p:blipFill>
          <a:blip r:embed="rId2"/>
          <a:srcRect/>
          <a:stretch>
            <a:fillRect/>
          </a:stretch>
        </p:blipFill>
        <p:spPr bwMode="auto">
          <a:xfrm>
            <a:off x="1" y="0"/>
            <a:ext cx="762000" cy="953832"/>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
        <p:nvSpPr>
          <p:cNvPr id="8" name="Footer Placeholder 7"/>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143000" y="1371600"/>
            <a:ext cx="7010400" cy="4401205"/>
          </a:xfrm>
          <a:prstGeom prst="rect">
            <a:avLst/>
          </a:prstGeom>
        </p:spPr>
        <p:txBody>
          <a:bodyPr wrap="square">
            <a:spAutoFit/>
          </a:bodyPr>
          <a:lstStyle/>
          <a:p>
            <a:pPr algn="just"/>
            <a:r>
              <a:rPr lang="en-US" sz="2800" dirty="0" smtClean="0">
                <a:latin typeface="Lucida Sans" panose="020B0602030504020204" pitchFamily="34" charset="0"/>
              </a:rPr>
              <a:t>A verb expresses an action or a state of being. In French as in English, the</a:t>
            </a:r>
            <a:endParaRPr lang="en-US" sz="2800" dirty="0" smtClean="0">
              <a:latin typeface="Lucida Sans" panose="020B0602030504020204" pitchFamily="34" charset="0"/>
            </a:endParaRPr>
          </a:p>
          <a:p>
            <a:pPr algn="just"/>
            <a:r>
              <a:rPr lang="en-US" sz="2800" dirty="0" smtClean="0">
                <a:latin typeface="Lucida Sans" panose="020B0602030504020204" pitchFamily="34" charset="0"/>
              </a:rPr>
              <a:t>verb form that is not conjugated and has no marking to indicate a subject</a:t>
            </a:r>
            <a:endParaRPr lang="en-US" sz="2800" dirty="0" smtClean="0">
              <a:latin typeface="Lucida Sans" panose="020B0602030504020204" pitchFamily="34" charset="0"/>
            </a:endParaRPr>
          </a:p>
          <a:p>
            <a:pPr algn="just"/>
            <a:r>
              <a:rPr lang="en-US" sz="2800" dirty="0" smtClean="0">
                <a:latin typeface="Lucida Sans" panose="020B0602030504020204" pitchFamily="34" charset="0"/>
              </a:rPr>
              <a:t>or a tense (past, present, future) for the action is called the infinitive form.</a:t>
            </a:r>
            <a:endParaRPr lang="en-US" sz="2800" dirty="0" smtClean="0">
              <a:latin typeface="Lucida Sans" panose="020B0602030504020204" pitchFamily="34" charset="0"/>
            </a:endParaRPr>
          </a:p>
          <a:p>
            <a:pPr algn="just"/>
            <a:r>
              <a:rPr lang="en-US" sz="2800" dirty="0" smtClean="0">
                <a:latin typeface="Lucida Sans" panose="020B0602030504020204" pitchFamily="34" charset="0"/>
              </a:rPr>
              <a:t>English infinitives begin with to, as in to go or to speak. In French, infinitives</a:t>
            </a:r>
            <a:endParaRPr lang="en-US" sz="2800" dirty="0" smtClean="0">
              <a:latin typeface="Lucida Sans" panose="020B0602030504020204" pitchFamily="34" charset="0"/>
            </a:endParaRPr>
          </a:p>
          <a:p>
            <a:pPr algn="just"/>
            <a:r>
              <a:rPr lang="en-US" sz="2800" dirty="0" smtClean="0">
                <a:latin typeface="Lucida Sans" panose="020B0602030504020204" pitchFamily="34" charset="0"/>
              </a:rPr>
              <a:t>have special endings, such as –</a:t>
            </a:r>
            <a:r>
              <a:rPr lang="en-US" sz="2800" dirty="0" err="1" smtClean="0">
                <a:latin typeface="Lucida Sans" panose="020B0602030504020204" pitchFamily="34" charset="0"/>
              </a:rPr>
              <a:t>er</a:t>
            </a:r>
            <a:r>
              <a:rPr lang="en-US" sz="2800" dirty="0" smtClean="0">
                <a:latin typeface="Lucida Sans" panose="020B0602030504020204" pitchFamily="34" charset="0"/>
              </a:rPr>
              <a:t>, –</a:t>
            </a:r>
            <a:r>
              <a:rPr lang="en-US" sz="2800" dirty="0" err="1" smtClean="0">
                <a:latin typeface="Lucida Sans" panose="020B0602030504020204" pitchFamily="34" charset="0"/>
              </a:rPr>
              <a:t>ir</a:t>
            </a:r>
            <a:r>
              <a:rPr lang="en-US" sz="2800" dirty="0" smtClean="0">
                <a:latin typeface="Lucida Sans" panose="020B0602030504020204" pitchFamily="34" charset="0"/>
              </a:rPr>
              <a:t>, or –re:</a:t>
            </a:r>
            <a:endParaRPr lang="en-US" sz="2800" dirty="0">
              <a:latin typeface="Lucida Sans" panose="020B0602030504020204" pitchFamily="34" charset="0"/>
            </a:endParaRPr>
          </a:p>
        </p:txBody>
      </p:sp>
      <p:pic>
        <p:nvPicPr>
          <p:cNvPr id="7" name="Picture 2" descr="St.Joseph's College (Autonomous)"/>
          <p:cNvPicPr>
            <a:picLocks noChangeAspect="1" noChangeArrowheads="1"/>
          </p:cNvPicPr>
          <p:nvPr/>
        </p:nvPicPr>
        <p:blipFill>
          <a:blip r:embed="rId2"/>
          <a:srcRect/>
          <a:stretch>
            <a:fillRect/>
          </a:stretch>
        </p:blipFill>
        <p:spPr bwMode="auto">
          <a:xfrm>
            <a:off x="1" y="0"/>
            <a:ext cx="762000" cy="953832"/>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fld>
            <a:endParaRPr lang="en-US"/>
          </a:p>
        </p:txBody>
      </p:sp>
      <p:sp>
        <p:nvSpPr>
          <p:cNvPr id="9" name="Footer Placeholder 8"/>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352800" y="228600"/>
            <a:ext cx="2633606" cy="523220"/>
          </a:xfrm>
          <a:prstGeom prst="rect">
            <a:avLst/>
          </a:prstGeom>
        </p:spPr>
        <p:txBody>
          <a:bodyPr wrap="none">
            <a:spAutoFit/>
          </a:bodyPr>
          <a:lstStyle/>
          <a:p>
            <a:r>
              <a:rPr lang="en-US" sz="2800" b="1" dirty="0" smtClean="0">
                <a:latin typeface="Footlight MT Light" panose="0204060206030A020304" pitchFamily="18" charset="0"/>
              </a:rPr>
              <a:t>REGULAR VERBS</a:t>
            </a:r>
            <a:endParaRPr lang="en-US" sz="2800" b="1" dirty="0">
              <a:latin typeface="Footlight MT Light" panose="0204060206030A020304" pitchFamily="18" charset="0"/>
            </a:endParaRPr>
          </a:p>
        </p:txBody>
      </p:sp>
      <p:sp>
        <p:nvSpPr>
          <p:cNvPr id="7" name="Rectangle 6"/>
          <p:cNvSpPr/>
          <p:nvPr/>
        </p:nvSpPr>
        <p:spPr>
          <a:xfrm>
            <a:off x="914400" y="1447800"/>
            <a:ext cx="7315200" cy="2585323"/>
          </a:xfrm>
          <a:prstGeom prst="rect">
            <a:avLst/>
          </a:prstGeom>
        </p:spPr>
        <p:txBody>
          <a:bodyPr wrap="square">
            <a:spAutoFit/>
          </a:bodyPr>
          <a:lstStyle/>
          <a:p>
            <a:r>
              <a:rPr lang="en-US" dirty="0" smtClean="0">
                <a:latin typeface="Lucida Sans" panose="020B0602030504020204" pitchFamily="34" charset="0"/>
              </a:rPr>
              <a:t>The largest group whose infinitive ends with –</a:t>
            </a:r>
            <a:r>
              <a:rPr lang="en-US" dirty="0" err="1" smtClean="0">
                <a:latin typeface="Lucida Sans" panose="020B0602030504020204" pitchFamily="34" charset="0"/>
              </a:rPr>
              <a:t>er</a:t>
            </a:r>
            <a:r>
              <a:rPr lang="en-US" dirty="0" smtClean="0">
                <a:latin typeface="Lucida Sans" panose="020B0602030504020204" pitchFamily="34" charset="0"/>
              </a:rPr>
              <a:t>: Examples include chanter (</a:t>
            </a:r>
            <a:r>
              <a:rPr lang="en-US" dirty="0" err="1" smtClean="0">
                <a:latin typeface="Lucida Sans" panose="020B0602030504020204" pitchFamily="34" charset="0"/>
              </a:rPr>
              <a:t>shahN-tey</a:t>
            </a:r>
            <a:r>
              <a:rPr lang="en-US" dirty="0" smtClean="0">
                <a:latin typeface="Lucida Sans" panose="020B0602030504020204" pitchFamily="34" charset="0"/>
              </a:rPr>
              <a:t>) (to sing), </a:t>
            </a:r>
            <a:r>
              <a:rPr lang="en-US" dirty="0" err="1" smtClean="0">
                <a:latin typeface="Lucida Sans" panose="020B0602030504020204" pitchFamily="34" charset="0"/>
              </a:rPr>
              <a:t>parler</a:t>
            </a:r>
            <a:r>
              <a:rPr lang="en-US" dirty="0" smtClean="0">
                <a:latin typeface="Lucida Sans" panose="020B0602030504020204" pitchFamily="34" charset="0"/>
              </a:rPr>
              <a:t> (</a:t>
            </a:r>
            <a:r>
              <a:rPr lang="en-US" dirty="0" err="1" smtClean="0">
                <a:latin typeface="Lucida Sans" panose="020B0602030504020204" pitchFamily="34" charset="0"/>
              </a:rPr>
              <a:t>pahr-ley</a:t>
            </a:r>
            <a:r>
              <a:rPr lang="en-US" dirty="0" smtClean="0">
                <a:latin typeface="Lucida Sans" panose="020B0602030504020204" pitchFamily="34" charset="0"/>
              </a:rPr>
              <a:t>) (to speak), and </a:t>
            </a:r>
            <a:r>
              <a:rPr lang="en-US" dirty="0" err="1" smtClean="0">
                <a:latin typeface="Lucida Sans" panose="020B0602030504020204" pitchFamily="34" charset="0"/>
              </a:rPr>
              <a:t>donner</a:t>
            </a:r>
            <a:r>
              <a:rPr lang="en-US" dirty="0" smtClean="0">
                <a:latin typeface="Lucida Sans" panose="020B0602030504020204" pitchFamily="34" charset="0"/>
              </a:rPr>
              <a:t> (</a:t>
            </a:r>
            <a:r>
              <a:rPr lang="en-US" dirty="0" err="1" smtClean="0">
                <a:latin typeface="Lucida Sans" panose="020B0602030504020204" pitchFamily="34" charset="0"/>
              </a:rPr>
              <a:t>dohh-ney</a:t>
            </a:r>
            <a:r>
              <a:rPr lang="en-US" dirty="0" smtClean="0">
                <a:latin typeface="Lucida Sans" panose="020B0602030504020204" pitchFamily="34" charset="0"/>
              </a:rPr>
              <a:t>) (to give).</a:t>
            </a:r>
            <a:endParaRPr lang="en-US" dirty="0" smtClean="0">
              <a:latin typeface="Lucida Sans" panose="020B0602030504020204" pitchFamily="34" charset="0"/>
            </a:endParaRPr>
          </a:p>
          <a:p>
            <a:endParaRPr lang="en-US" dirty="0" smtClean="0">
              <a:latin typeface="Lucida Sans" panose="020B0602030504020204" pitchFamily="34" charset="0"/>
            </a:endParaRPr>
          </a:p>
          <a:p>
            <a:r>
              <a:rPr lang="en-US" dirty="0" smtClean="0">
                <a:latin typeface="Lucida Sans" panose="020B0602030504020204" pitchFamily="34" charset="0"/>
              </a:rPr>
              <a:t>A simple way to conjugate this category is to first drop the –</a:t>
            </a:r>
            <a:r>
              <a:rPr lang="en-US" dirty="0" err="1" smtClean="0">
                <a:latin typeface="Lucida Sans" panose="020B0602030504020204" pitchFamily="34" charset="0"/>
              </a:rPr>
              <a:t>er</a:t>
            </a:r>
            <a:r>
              <a:rPr lang="en-US" dirty="0" smtClean="0">
                <a:latin typeface="Lucida Sans" panose="020B0602030504020204" pitchFamily="34" charset="0"/>
              </a:rPr>
              <a:t> from the infinitive and add the following endings: </a:t>
            </a:r>
            <a:r>
              <a:rPr lang="en-US" b="1" dirty="0" smtClean="0">
                <a:solidFill>
                  <a:srgbClr val="FF0000"/>
                </a:solidFill>
                <a:latin typeface="Lucida Sans" panose="020B0602030504020204" pitchFamily="34" charset="0"/>
              </a:rPr>
              <a:t>–e, –</a:t>
            </a:r>
            <a:r>
              <a:rPr lang="en-US" b="1" dirty="0" err="1" smtClean="0">
                <a:solidFill>
                  <a:srgbClr val="FF0000"/>
                </a:solidFill>
                <a:latin typeface="Lucida Sans" panose="020B0602030504020204" pitchFamily="34" charset="0"/>
              </a:rPr>
              <a:t>es</a:t>
            </a:r>
            <a:r>
              <a:rPr lang="en-US" b="1" dirty="0" smtClean="0">
                <a:solidFill>
                  <a:srgbClr val="FF0000"/>
                </a:solidFill>
                <a:latin typeface="Lucida Sans" panose="020B0602030504020204" pitchFamily="34" charset="0"/>
              </a:rPr>
              <a:t>, –e, –</a:t>
            </a:r>
            <a:r>
              <a:rPr lang="en-US" b="1" dirty="0" err="1" smtClean="0">
                <a:solidFill>
                  <a:srgbClr val="FF0000"/>
                </a:solidFill>
                <a:latin typeface="Lucida Sans" panose="020B0602030504020204" pitchFamily="34" charset="0"/>
              </a:rPr>
              <a:t>ons</a:t>
            </a:r>
            <a:r>
              <a:rPr lang="en-US" b="1" dirty="0" smtClean="0">
                <a:solidFill>
                  <a:srgbClr val="FF0000"/>
                </a:solidFill>
                <a:latin typeface="Lucida Sans" panose="020B0602030504020204" pitchFamily="34" charset="0"/>
              </a:rPr>
              <a:t>, –</a:t>
            </a:r>
            <a:r>
              <a:rPr lang="en-US" b="1" dirty="0" err="1" smtClean="0">
                <a:solidFill>
                  <a:srgbClr val="FF0000"/>
                </a:solidFill>
                <a:latin typeface="Lucida Sans" panose="020B0602030504020204" pitchFamily="34" charset="0"/>
              </a:rPr>
              <a:t>ez</a:t>
            </a:r>
            <a:r>
              <a:rPr lang="en-US" b="1" dirty="0" smtClean="0">
                <a:solidFill>
                  <a:srgbClr val="FF0000"/>
                </a:solidFill>
                <a:latin typeface="Lucida Sans" panose="020B0602030504020204" pitchFamily="34" charset="0"/>
              </a:rPr>
              <a:t>, and –</a:t>
            </a:r>
            <a:r>
              <a:rPr lang="en-US" b="1" dirty="0" err="1" smtClean="0">
                <a:solidFill>
                  <a:srgbClr val="FF0000"/>
                </a:solidFill>
                <a:latin typeface="Lucida Sans" panose="020B0602030504020204" pitchFamily="34" charset="0"/>
              </a:rPr>
              <a:t>ent</a:t>
            </a:r>
            <a:r>
              <a:rPr lang="en-US" dirty="0" smtClean="0">
                <a:solidFill>
                  <a:srgbClr val="FF0000"/>
                </a:solidFill>
                <a:latin typeface="Lucida Sans" panose="020B0602030504020204" pitchFamily="34" charset="0"/>
              </a:rPr>
              <a:t>. </a:t>
            </a:r>
            <a:r>
              <a:rPr lang="en-US" dirty="0" smtClean="0">
                <a:latin typeface="Lucida Sans" panose="020B0602030504020204" pitchFamily="34" charset="0"/>
              </a:rPr>
              <a:t>Here is the present tense conjugation of </a:t>
            </a:r>
            <a:r>
              <a:rPr lang="en-US" dirty="0" err="1" smtClean="0">
                <a:latin typeface="Lucida Sans" panose="020B0602030504020204" pitchFamily="34" charset="0"/>
              </a:rPr>
              <a:t>parler</a:t>
            </a:r>
            <a:r>
              <a:rPr lang="en-US" dirty="0" smtClean="0">
                <a:latin typeface="Lucida Sans" panose="020B0602030504020204" pitchFamily="34" charset="0"/>
              </a:rPr>
              <a:t>:</a:t>
            </a:r>
            <a:endParaRPr lang="en-US" dirty="0" smtClean="0">
              <a:latin typeface="Lucida Sans" panose="020B0602030504020204" pitchFamily="34" charset="0"/>
            </a:endParaRPr>
          </a:p>
          <a:p>
            <a:endParaRPr lang="en-US" dirty="0">
              <a:latin typeface="Lucida Sans" panose="020B0602030504020204" pitchFamily="34" charset="0"/>
            </a:endParaRPr>
          </a:p>
        </p:txBody>
      </p:sp>
      <p:pic>
        <p:nvPicPr>
          <p:cNvPr id="1026" name="Picture 2"/>
          <p:cNvPicPr>
            <a:picLocks noChangeAspect="1" noChangeArrowheads="1"/>
          </p:cNvPicPr>
          <p:nvPr/>
        </p:nvPicPr>
        <p:blipFill>
          <a:blip r:embed="rId2"/>
          <a:srcRect l="14063" t="37500" r="60937" b="16667"/>
          <a:stretch>
            <a:fillRect/>
          </a:stretch>
        </p:blipFill>
        <p:spPr bwMode="auto">
          <a:xfrm>
            <a:off x="2057400" y="3657600"/>
            <a:ext cx="2438400" cy="2895600"/>
          </a:xfrm>
          <a:prstGeom prst="rect">
            <a:avLst/>
          </a:prstGeom>
          <a:noFill/>
          <a:ln w="9525">
            <a:noFill/>
            <a:miter lim="800000"/>
            <a:headEnd/>
            <a:tailEnd/>
          </a:ln>
          <a:effectLst/>
        </p:spPr>
      </p:pic>
      <p:pic>
        <p:nvPicPr>
          <p:cNvPr id="9" name="Picture 2"/>
          <p:cNvPicPr>
            <a:picLocks noChangeAspect="1" noChangeArrowheads="1"/>
          </p:cNvPicPr>
          <p:nvPr/>
        </p:nvPicPr>
        <p:blipFill>
          <a:blip r:embed="rId2"/>
          <a:srcRect l="61719" t="37500" r="12500" b="16667"/>
          <a:stretch>
            <a:fillRect/>
          </a:stretch>
        </p:blipFill>
        <p:spPr bwMode="auto">
          <a:xfrm>
            <a:off x="4495800" y="3657600"/>
            <a:ext cx="2514600" cy="2895600"/>
          </a:xfrm>
          <a:prstGeom prst="rect">
            <a:avLst/>
          </a:prstGeom>
          <a:noFill/>
          <a:ln w="9525">
            <a:noFill/>
            <a:miter lim="800000"/>
            <a:headEnd/>
            <a:tailEnd/>
          </a:ln>
          <a:effectLst/>
        </p:spPr>
      </p:pic>
      <p:sp>
        <p:nvSpPr>
          <p:cNvPr id="10" name="TextBox 9"/>
          <p:cNvSpPr txBox="1"/>
          <p:nvPr/>
        </p:nvSpPr>
        <p:spPr>
          <a:xfrm>
            <a:off x="3733800" y="990600"/>
            <a:ext cx="1447800" cy="461665"/>
          </a:xfrm>
          <a:prstGeom prst="rect">
            <a:avLst/>
          </a:prstGeom>
          <a:noFill/>
        </p:spPr>
        <p:txBody>
          <a:bodyPr wrap="square" rtlCol="0">
            <a:spAutoFit/>
          </a:bodyPr>
          <a:lstStyle/>
          <a:p>
            <a:pPr algn="r"/>
            <a:r>
              <a:rPr lang="en-US" sz="2400" b="1" dirty="0" smtClean="0">
                <a:latin typeface="Footlight MT Light" panose="0204060206030A020304" pitchFamily="18" charset="0"/>
              </a:rPr>
              <a:t>-ER Verbs</a:t>
            </a:r>
            <a:endParaRPr lang="en-US" sz="2400" b="1" dirty="0">
              <a:latin typeface="Footlight MT Light" panose="0204060206030A020304" pitchFamily="18" charset="0"/>
            </a:endParaRPr>
          </a:p>
        </p:txBody>
      </p:sp>
      <p:pic>
        <p:nvPicPr>
          <p:cNvPr id="11" name="Picture 2" descr="St.Joseph's College (Autonomous)"/>
          <p:cNvPicPr>
            <a:picLocks noChangeAspect="1" noChangeArrowheads="1"/>
          </p:cNvPicPr>
          <p:nvPr/>
        </p:nvPicPr>
        <p:blipFill>
          <a:blip r:embed="rId3"/>
          <a:srcRect/>
          <a:stretch>
            <a:fillRect/>
          </a:stretch>
        </p:blipFill>
        <p:spPr bwMode="auto">
          <a:xfrm>
            <a:off x="1" y="0"/>
            <a:ext cx="762000" cy="953832"/>
          </a:xfrm>
          <a:prstGeom prst="rect">
            <a:avLst/>
          </a:prstGeom>
          <a:noFill/>
        </p:spPr>
      </p:pic>
      <p:sp>
        <p:nvSpPr>
          <p:cNvPr id="12" name="Slide Number Placeholder 11"/>
          <p:cNvSpPr>
            <a:spLocks noGrp="1"/>
          </p:cNvSpPr>
          <p:nvPr>
            <p:ph type="sldNum" sz="quarter" idx="12"/>
          </p:nvPr>
        </p:nvSpPr>
        <p:spPr/>
        <p:txBody>
          <a:bodyPr/>
          <a:lstStyle/>
          <a:p>
            <a:fld id="{B6F15528-21DE-4FAA-801E-634DDDAF4B2B}" type="slidenum">
              <a:rPr lang="en-US" smtClean="0"/>
            </a:fld>
            <a:endParaRPr lang="en-US"/>
          </a:p>
        </p:txBody>
      </p:sp>
      <p:sp>
        <p:nvSpPr>
          <p:cNvPr id="13" name="Footer Placeholder 12"/>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914400" y="1524000"/>
            <a:ext cx="7467600" cy="2031325"/>
          </a:xfrm>
          <a:prstGeom prst="rect">
            <a:avLst/>
          </a:prstGeom>
        </p:spPr>
        <p:txBody>
          <a:bodyPr wrap="square">
            <a:spAutoFit/>
          </a:bodyPr>
          <a:lstStyle/>
          <a:p>
            <a:r>
              <a:rPr lang="en-US" dirty="0" smtClean="0">
                <a:latin typeface="Lucida Sans" panose="020B0602030504020204" pitchFamily="34" charset="0"/>
              </a:rPr>
              <a:t>The group whose infinitive ends in –</a:t>
            </a:r>
            <a:r>
              <a:rPr lang="en-US" dirty="0" err="1" smtClean="0">
                <a:latin typeface="Lucida Sans" panose="020B0602030504020204" pitchFamily="34" charset="0"/>
              </a:rPr>
              <a:t>ir</a:t>
            </a:r>
            <a:r>
              <a:rPr lang="en-US" dirty="0" smtClean="0">
                <a:latin typeface="Lucida Sans" panose="020B0602030504020204" pitchFamily="34" charset="0"/>
              </a:rPr>
              <a:t>, such as </a:t>
            </a:r>
            <a:r>
              <a:rPr lang="en-US" dirty="0" err="1" smtClean="0">
                <a:latin typeface="Lucida Sans" panose="020B0602030504020204" pitchFamily="34" charset="0"/>
              </a:rPr>
              <a:t>finir</a:t>
            </a:r>
            <a:r>
              <a:rPr lang="en-US" dirty="0" smtClean="0">
                <a:latin typeface="Lucida Sans" panose="020B0602030504020204" pitchFamily="34" charset="0"/>
              </a:rPr>
              <a:t> (fee-</a:t>
            </a:r>
            <a:r>
              <a:rPr lang="en-US" dirty="0" err="1" smtClean="0">
                <a:latin typeface="Lucida Sans" panose="020B0602030504020204" pitchFamily="34" charset="0"/>
              </a:rPr>
              <a:t>neer</a:t>
            </a:r>
            <a:r>
              <a:rPr lang="en-US" dirty="0" smtClean="0">
                <a:latin typeface="Lucida Sans" panose="020B0602030504020204" pitchFamily="34" charset="0"/>
              </a:rPr>
              <a:t>) (to finish)and </a:t>
            </a:r>
            <a:r>
              <a:rPr lang="en-US" dirty="0" err="1" smtClean="0">
                <a:latin typeface="Lucida Sans" panose="020B0602030504020204" pitchFamily="34" charset="0"/>
              </a:rPr>
              <a:t>choisir</a:t>
            </a:r>
            <a:r>
              <a:rPr lang="en-US" dirty="0" smtClean="0">
                <a:latin typeface="Lucida Sans" panose="020B0602030504020204" pitchFamily="34" charset="0"/>
              </a:rPr>
              <a:t> (</a:t>
            </a:r>
            <a:r>
              <a:rPr lang="en-US" dirty="0" err="1" smtClean="0">
                <a:latin typeface="Lucida Sans" panose="020B0602030504020204" pitchFamily="34" charset="0"/>
              </a:rPr>
              <a:t>shwah-zeer</a:t>
            </a:r>
            <a:r>
              <a:rPr lang="en-US" dirty="0" smtClean="0">
                <a:latin typeface="Lucida Sans" panose="020B0602030504020204" pitchFamily="34" charset="0"/>
              </a:rPr>
              <a:t>) (to choose).</a:t>
            </a:r>
            <a:endParaRPr lang="en-US" dirty="0" smtClean="0">
              <a:latin typeface="Lucida Sans" panose="020B0602030504020204" pitchFamily="34" charset="0"/>
            </a:endParaRPr>
          </a:p>
          <a:p>
            <a:endParaRPr lang="en-US" dirty="0" smtClean="0">
              <a:latin typeface="Lucida Sans" panose="020B0602030504020204" pitchFamily="34" charset="0"/>
            </a:endParaRPr>
          </a:p>
          <a:p>
            <a:r>
              <a:rPr lang="en-US" dirty="0" smtClean="0">
                <a:latin typeface="Lucida Sans" panose="020B0602030504020204" pitchFamily="34" charset="0"/>
              </a:rPr>
              <a:t>To conjugate these verbs, first drop the –r from the infinitive and add the following endings: </a:t>
            </a:r>
            <a:r>
              <a:rPr lang="en-US" b="1" dirty="0" smtClean="0">
                <a:solidFill>
                  <a:srgbClr val="FF0000"/>
                </a:solidFill>
                <a:latin typeface="Lucida Sans" panose="020B0602030504020204" pitchFamily="34" charset="0"/>
              </a:rPr>
              <a:t>–s, –s, –t, –</a:t>
            </a:r>
            <a:r>
              <a:rPr lang="en-US" b="1" dirty="0" err="1" smtClean="0">
                <a:solidFill>
                  <a:srgbClr val="FF0000"/>
                </a:solidFill>
                <a:latin typeface="Lucida Sans" panose="020B0602030504020204" pitchFamily="34" charset="0"/>
              </a:rPr>
              <a:t>ssons</a:t>
            </a:r>
            <a:r>
              <a:rPr lang="en-US" b="1" dirty="0" smtClean="0">
                <a:solidFill>
                  <a:srgbClr val="FF0000"/>
                </a:solidFill>
                <a:latin typeface="Lucida Sans" panose="020B0602030504020204" pitchFamily="34" charset="0"/>
              </a:rPr>
              <a:t>, –</a:t>
            </a:r>
            <a:r>
              <a:rPr lang="en-US" b="1" dirty="0" err="1" smtClean="0">
                <a:solidFill>
                  <a:srgbClr val="FF0000"/>
                </a:solidFill>
                <a:latin typeface="Lucida Sans" panose="020B0602030504020204" pitchFamily="34" charset="0"/>
              </a:rPr>
              <a:t>ssez</a:t>
            </a:r>
            <a:r>
              <a:rPr lang="en-US" b="1" dirty="0" smtClean="0">
                <a:solidFill>
                  <a:srgbClr val="FF0000"/>
                </a:solidFill>
                <a:latin typeface="Lucida Sans" panose="020B0602030504020204" pitchFamily="34" charset="0"/>
              </a:rPr>
              <a:t>, and –</a:t>
            </a:r>
            <a:r>
              <a:rPr lang="en-US" b="1" dirty="0" err="1" smtClean="0">
                <a:solidFill>
                  <a:srgbClr val="FF0000"/>
                </a:solidFill>
                <a:latin typeface="Lucida Sans" panose="020B0602030504020204" pitchFamily="34" charset="0"/>
              </a:rPr>
              <a:t>ssent</a:t>
            </a:r>
            <a:r>
              <a:rPr lang="en-US" dirty="0" smtClean="0">
                <a:solidFill>
                  <a:srgbClr val="FF0000"/>
                </a:solidFill>
                <a:latin typeface="Lucida Sans" panose="020B0602030504020204" pitchFamily="34" charset="0"/>
              </a:rPr>
              <a:t>. </a:t>
            </a:r>
            <a:r>
              <a:rPr lang="en-US" dirty="0" smtClean="0">
                <a:latin typeface="Lucida Sans" panose="020B0602030504020204" pitchFamily="34" charset="0"/>
              </a:rPr>
              <a:t>Here is the present tense conjugation of </a:t>
            </a:r>
            <a:r>
              <a:rPr lang="en-US" dirty="0" err="1" smtClean="0">
                <a:latin typeface="Lucida Sans" panose="020B0602030504020204" pitchFamily="34" charset="0"/>
              </a:rPr>
              <a:t>finir</a:t>
            </a:r>
            <a:r>
              <a:rPr lang="en-US" dirty="0" smtClean="0">
                <a:latin typeface="Lucida Sans" panose="020B0602030504020204" pitchFamily="34" charset="0"/>
              </a:rPr>
              <a:t> (fee-</a:t>
            </a:r>
            <a:r>
              <a:rPr lang="en-US" dirty="0" err="1" smtClean="0">
                <a:latin typeface="Lucida Sans" panose="020B0602030504020204" pitchFamily="34" charset="0"/>
              </a:rPr>
              <a:t>neer</a:t>
            </a:r>
            <a:r>
              <a:rPr lang="en-US" dirty="0" smtClean="0">
                <a:latin typeface="Lucida Sans" panose="020B0602030504020204" pitchFamily="34" charset="0"/>
              </a:rPr>
              <a:t>) (to finish):</a:t>
            </a:r>
            <a:endParaRPr lang="en-US" dirty="0">
              <a:latin typeface="Lucida Sans" panose="020B0602030504020204" pitchFamily="34" charset="0"/>
            </a:endParaRPr>
          </a:p>
        </p:txBody>
      </p:sp>
      <p:sp>
        <p:nvSpPr>
          <p:cNvPr id="6" name="TextBox 5"/>
          <p:cNvSpPr txBox="1"/>
          <p:nvPr/>
        </p:nvSpPr>
        <p:spPr>
          <a:xfrm>
            <a:off x="3810000" y="990600"/>
            <a:ext cx="1447800" cy="461665"/>
          </a:xfrm>
          <a:prstGeom prst="rect">
            <a:avLst/>
          </a:prstGeom>
          <a:noFill/>
        </p:spPr>
        <p:txBody>
          <a:bodyPr wrap="square" rtlCol="0">
            <a:spAutoFit/>
          </a:bodyPr>
          <a:lstStyle/>
          <a:p>
            <a:pPr algn="r"/>
            <a:r>
              <a:rPr lang="en-US" sz="2400" b="1" dirty="0" smtClean="0">
                <a:latin typeface="Footlight MT Light" panose="0204060206030A020304" pitchFamily="18" charset="0"/>
              </a:rPr>
              <a:t>-IR Verbs</a:t>
            </a:r>
            <a:endParaRPr lang="en-US" sz="2400" b="1" dirty="0">
              <a:latin typeface="Footlight MT Light" panose="0204060206030A020304" pitchFamily="18" charset="0"/>
            </a:endParaRPr>
          </a:p>
        </p:txBody>
      </p:sp>
      <p:pic>
        <p:nvPicPr>
          <p:cNvPr id="2050" name="Picture 2"/>
          <p:cNvPicPr>
            <a:picLocks noChangeAspect="1" noChangeArrowheads="1"/>
          </p:cNvPicPr>
          <p:nvPr/>
        </p:nvPicPr>
        <p:blipFill>
          <a:blip r:embed="rId2"/>
          <a:srcRect l="10938" t="38542" r="63281" b="15625"/>
          <a:stretch>
            <a:fillRect/>
          </a:stretch>
        </p:blipFill>
        <p:spPr bwMode="auto">
          <a:xfrm>
            <a:off x="2133600" y="3276600"/>
            <a:ext cx="2514600" cy="3200400"/>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60157" t="38542" r="13281" b="15625"/>
          <a:stretch>
            <a:fillRect/>
          </a:stretch>
        </p:blipFill>
        <p:spPr bwMode="auto">
          <a:xfrm>
            <a:off x="4648200" y="3276600"/>
            <a:ext cx="2590800" cy="3200400"/>
          </a:xfrm>
          <a:prstGeom prst="rect">
            <a:avLst/>
          </a:prstGeom>
          <a:noFill/>
          <a:ln w="9525">
            <a:noFill/>
            <a:miter lim="800000"/>
            <a:headEnd/>
            <a:tailEnd/>
          </a:ln>
          <a:effectLst/>
        </p:spPr>
      </p:pic>
      <p:pic>
        <p:nvPicPr>
          <p:cNvPr id="9" name="Picture 2" descr="St.Joseph's College (Autonomous)"/>
          <p:cNvPicPr>
            <a:picLocks noChangeAspect="1" noChangeArrowheads="1"/>
          </p:cNvPicPr>
          <p:nvPr/>
        </p:nvPicPr>
        <p:blipFill>
          <a:blip r:embed="rId3"/>
          <a:srcRect/>
          <a:stretch>
            <a:fillRect/>
          </a:stretch>
        </p:blipFill>
        <p:spPr bwMode="auto">
          <a:xfrm>
            <a:off x="1" y="0"/>
            <a:ext cx="762000" cy="953832"/>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fld>
            <a:endParaRPr lang="en-US"/>
          </a:p>
        </p:txBody>
      </p:sp>
      <p:sp>
        <p:nvSpPr>
          <p:cNvPr id="11" name="Footer Placeholder 10"/>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838200" y="1371600"/>
            <a:ext cx="7543800" cy="2031325"/>
          </a:xfrm>
          <a:prstGeom prst="rect">
            <a:avLst/>
          </a:prstGeom>
        </p:spPr>
        <p:txBody>
          <a:bodyPr wrap="square">
            <a:spAutoFit/>
          </a:bodyPr>
          <a:lstStyle/>
          <a:p>
            <a:r>
              <a:rPr lang="en-US" dirty="0" smtClean="0">
                <a:latin typeface="Lucida Sans" panose="020B0602030504020204" pitchFamily="34" charset="0"/>
              </a:rPr>
              <a:t>The smaller but important group whose infinitive ends in –re, such as </a:t>
            </a:r>
            <a:r>
              <a:rPr lang="en-US" dirty="0" err="1" smtClean="0">
                <a:latin typeface="Lucida Sans" panose="020B0602030504020204" pitchFamily="34" charset="0"/>
              </a:rPr>
              <a:t>attendre</a:t>
            </a:r>
            <a:r>
              <a:rPr lang="en-US" dirty="0" smtClean="0">
                <a:latin typeface="Lucida Sans" panose="020B0602030504020204" pitchFamily="34" charset="0"/>
              </a:rPr>
              <a:t> (ah-</a:t>
            </a:r>
            <a:r>
              <a:rPr lang="en-US" dirty="0" err="1" smtClean="0">
                <a:latin typeface="Lucida Sans" panose="020B0602030504020204" pitchFamily="34" charset="0"/>
              </a:rPr>
              <a:t>tahN</a:t>
            </a:r>
            <a:r>
              <a:rPr lang="en-US" dirty="0" smtClean="0">
                <a:latin typeface="Lucida Sans" panose="020B0602030504020204" pitchFamily="34" charset="0"/>
              </a:rPr>
              <a:t>-</a:t>
            </a:r>
            <a:r>
              <a:rPr lang="en-US" dirty="0" err="1" smtClean="0">
                <a:latin typeface="Lucida Sans" panose="020B0602030504020204" pitchFamily="34" charset="0"/>
              </a:rPr>
              <a:t>druh</a:t>
            </a:r>
            <a:r>
              <a:rPr lang="en-US" dirty="0" smtClean="0">
                <a:latin typeface="Lucida Sans" panose="020B0602030504020204" pitchFamily="34" charset="0"/>
              </a:rPr>
              <a:t>) (to wait) and </a:t>
            </a:r>
            <a:r>
              <a:rPr lang="en-US" dirty="0" err="1" smtClean="0">
                <a:latin typeface="Lucida Sans" panose="020B0602030504020204" pitchFamily="34" charset="0"/>
              </a:rPr>
              <a:t>vendre</a:t>
            </a:r>
            <a:r>
              <a:rPr lang="en-US" dirty="0" smtClean="0">
                <a:latin typeface="Lucida Sans" panose="020B0602030504020204" pitchFamily="34" charset="0"/>
              </a:rPr>
              <a:t> (</a:t>
            </a:r>
            <a:r>
              <a:rPr lang="en-US" dirty="0" err="1" smtClean="0">
                <a:latin typeface="Lucida Sans" panose="020B0602030504020204" pitchFamily="34" charset="0"/>
              </a:rPr>
              <a:t>vahN-druh</a:t>
            </a:r>
            <a:r>
              <a:rPr lang="en-US" dirty="0" smtClean="0">
                <a:latin typeface="Lucida Sans" panose="020B0602030504020204" pitchFamily="34" charset="0"/>
              </a:rPr>
              <a:t>) (to sell).</a:t>
            </a:r>
            <a:endParaRPr lang="en-US" dirty="0" smtClean="0">
              <a:latin typeface="Lucida Sans" panose="020B0602030504020204" pitchFamily="34" charset="0"/>
            </a:endParaRPr>
          </a:p>
          <a:p>
            <a:endParaRPr lang="en-US" dirty="0" smtClean="0">
              <a:latin typeface="Lucida Sans" panose="020B0602030504020204" pitchFamily="34" charset="0"/>
            </a:endParaRPr>
          </a:p>
          <a:p>
            <a:r>
              <a:rPr lang="en-US" dirty="0" smtClean="0">
                <a:latin typeface="Lucida Sans" panose="020B0602030504020204" pitchFamily="34" charset="0"/>
              </a:rPr>
              <a:t>To conjugate this category of verbs, just drop the –re from the infinitive and add </a:t>
            </a:r>
            <a:r>
              <a:rPr lang="en-US" b="1" dirty="0" smtClean="0">
                <a:solidFill>
                  <a:srgbClr val="FF0000"/>
                </a:solidFill>
                <a:latin typeface="Lucida Sans" panose="020B0602030504020204" pitchFamily="34" charset="0"/>
              </a:rPr>
              <a:t>–s, –s, nothing, –</a:t>
            </a:r>
            <a:r>
              <a:rPr lang="en-US" b="1" dirty="0" err="1" smtClean="0">
                <a:solidFill>
                  <a:srgbClr val="FF0000"/>
                </a:solidFill>
                <a:latin typeface="Lucida Sans" panose="020B0602030504020204" pitchFamily="34" charset="0"/>
              </a:rPr>
              <a:t>ons</a:t>
            </a:r>
            <a:r>
              <a:rPr lang="en-US" b="1" dirty="0" smtClean="0">
                <a:solidFill>
                  <a:srgbClr val="FF0000"/>
                </a:solidFill>
                <a:latin typeface="Lucida Sans" panose="020B0602030504020204" pitchFamily="34" charset="0"/>
              </a:rPr>
              <a:t>, –</a:t>
            </a:r>
            <a:r>
              <a:rPr lang="en-US" b="1" dirty="0" err="1" smtClean="0">
                <a:solidFill>
                  <a:srgbClr val="FF0000"/>
                </a:solidFill>
                <a:latin typeface="Lucida Sans" panose="020B0602030504020204" pitchFamily="34" charset="0"/>
              </a:rPr>
              <a:t>ez</a:t>
            </a:r>
            <a:r>
              <a:rPr lang="en-US" b="1" dirty="0" smtClean="0">
                <a:solidFill>
                  <a:srgbClr val="FF0000"/>
                </a:solidFill>
                <a:latin typeface="Lucida Sans" panose="020B0602030504020204" pitchFamily="34" charset="0"/>
              </a:rPr>
              <a:t>, and –</a:t>
            </a:r>
            <a:r>
              <a:rPr lang="en-US" b="1" dirty="0" err="1" smtClean="0">
                <a:solidFill>
                  <a:srgbClr val="FF0000"/>
                </a:solidFill>
                <a:latin typeface="Lucida Sans" panose="020B0602030504020204" pitchFamily="34" charset="0"/>
              </a:rPr>
              <a:t>ent</a:t>
            </a:r>
            <a:r>
              <a:rPr lang="en-US" dirty="0" smtClean="0">
                <a:latin typeface="Lucida Sans" panose="020B0602030504020204" pitchFamily="34" charset="0"/>
              </a:rPr>
              <a:t>. Consider the present tense conjugation of </a:t>
            </a:r>
            <a:r>
              <a:rPr lang="en-US" dirty="0" err="1" smtClean="0">
                <a:latin typeface="Lucida Sans" panose="020B0602030504020204" pitchFamily="34" charset="0"/>
              </a:rPr>
              <a:t>vendre</a:t>
            </a:r>
            <a:r>
              <a:rPr lang="en-US" dirty="0" smtClean="0">
                <a:latin typeface="Lucida Sans" panose="020B0602030504020204" pitchFamily="34" charset="0"/>
              </a:rPr>
              <a:t>:</a:t>
            </a:r>
            <a:endParaRPr lang="en-US" dirty="0">
              <a:latin typeface="Lucida Sans" panose="020B0602030504020204" pitchFamily="34" charset="0"/>
            </a:endParaRPr>
          </a:p>
        </p:txBody>
      </p:sp>
      <p:sp>
        <p:nvSpPr>
          <p:cNvPr id="6" name="TextBox 5"/>
          <p:cNvSpPr txBox="1"/>
          <p:nvPr/>
        </p:nvSpPr>
        <p:spPr>
          <a:xfrm>
            <a:off x="3810000" y="990600"/>
            <a:ext cx="1447800" cy="461665"/>
          </a:xfrm>
          <a:prstGeom prst="rect">
            <a:avLst/>
          </a:prstGeom>
          <a:noFill/>
        </p:spPr>
        <p:txBody>
          <a:bodyPr wrap="square" rtlCol="0">
            <a:spAutoFit/>
          </a:bodyPr>
          <a:lstStyle/>
          <a:p>
            <a:pPr algn="r"/>
            <a:r>
              <a:rPr lang="en-US" sz="2400" b="1" dirty="0" smtClean="0">
                <a:latin typeface="Footlight MT Light" panose="0204060206030A020304" pitchFamily="18" charset="0"/>
              </a:rPr>
              <a:t>-RE Verbs</a:t>
            </a:r>
            <a:endParaRPr lang="en-US" sz="2400" b="1" dirty="0">
              <a:latin typeface="Footlight MT Light" panose="0204060206030A020304" pitchFamily="18" charset="0"/>
            </a:endParaRPr>
          </a:p>
        </p:txBody>
      </p:sp>
      <p:pic>
        <p:nvPicPr>
          <p:cNvPr id="3074" name="Picture 2"/>
          <p:cNvPicPr>
            <a:picLocks noChangeAspect="1" noChangeArrowheads="1"/>
          </p:cNvPicPr>
          <p:nvPr/>
        </p:nvPicPr>
        <p:blipFill>
          <a:blip r:embed="rId2"/>
          <a:srcRect l="10156" t="39583" r="66407" b="15625"/>
          <a:stretch>
            <a:fillRect/>
          </a:stretch>
        </p:blipFill>
        <p:spPr bwMode="auto">
          <a:xfrm>
            <a:off x="2133600" y="3352800"/>
            <a:ext cx="2286000" cy="3276600"/>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57031" t="39583" r="17969" b="15625"/>
          <a:stretch>
            <a:fillRect/>
          </a:stretch>
        </p:blipFill>
        <p:spPr bwMode="auto">
          <a:xfrm>
            <a:off x="4419600" y="3352800"/>
            <a:ext cx="2438400" cy="3276600"/>
          </a:xfrm>
          <a:prstGeom prst="rect">
            <a:avLst/>
          </a:prstGeom>
          <a:noFill/>
          <a:ln w="9525">
            <a:noFill/>
            <a:miter lim="800000"/>
            <a:headEnd/>
            <a:tailEnd/>
          </a:ln>
          <a:effectLst/>
        </p:spPr>
      </p:pic>
      <p:pic>
        <p:nvPicPr>
          <p:cNvPr id="9" name="Picture 2" descr="St.Joseph's College (Autonomous)"/>
          <p:cNvPicPr>
            <a:picLocks noChangeAspect="1" noChangeArrowheads="1"/>
          </p:cNvPicPr>
          <p:nvPr/>
        </p:nvPicPr>
        <p:blipFill>
          <a:blip r:embed="rId3"/>
          <a:srcRect/>
          <a:stretch>
            <a:fillRect/>
          </a:stretch>
        </p:blipFill>
        <p:spPr bwMode="auto">
          <a:xfrm>
            <a:off x="1" y="0"/>
            <a:ext cx="762000" cy="953832"/>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fld>
            <a:endParaRPr lang="en-US"/>
          </a:p>
        </p:txBody>
      </p:sp>
      <p:sp>
        <p:nvSpPr>
          <p:cNvPr id="11" name="Footer Placeholder 10"/>
          <p:cNvSpPr>
            <a:spLocks noGrp="1"/>
          </p:cNvSpPr>
          <p:nvPr>
            <p:ph type="ftr" sz="quarter" idx="11"/>
          </p:nvPr>
        </p:nvSpPr>
        <p:spPr/>
        <p:txBody>
          <a:bodyPr/>
          <a:lstStyle/>
          <a:p>
            <a:r>
              <a:rPr lang="en-US" smtClean="0"/>
              <a:t>Ms. M.Mohanalakshmi                                                                SJC</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wnload premium vector of Blank rectangle pastel leaf frame template |  Wallpaper powerpoint, Flower background wallpaper, Powerpoint background  design"/>
          <p:cNvPicPr/>
          <p:nvPr/>
        </p:nvPicPr>
        <p:blipFill>
          <a:blip r:embed="rId1"/>
          <a:srcRect/>
          <a:stretch>
            <a:fillRect/>
          </a:stretch>
        </p:blipFill>
        <p:spPr bwMode="auto">
          <a:xfrm>
            <a:off x="0" y="0"/>
            <a:ext cx="9144000" cy="6858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Ms. M.Mohanalakshmi                                                                SJC</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pic>
        <p:nvPicPr>
          <p:cNvPr id="27650" name="Picture 2" descr="French Conjugation - Linguaworld.in | French verbs, Regular verbs, Present  tense verbs"/>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1600200" y="1066800"/>
            <a:ext cx="6019800" cy="476022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5093</Words>
  <Application>WPS Presentation</Application>
  <PresentationFormat>On-screen Show (4:3)</PresentationFormat>
  <Paragraphs>135</Paragraphs>
  <Slides>16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SimSun</vt:lpstr>
      <vt:lpstr>Wingdings</vt:lpstr>
      <vt:lpstr>Calisto MT</vt:lpstr>
      <vt:lpstr>Centaur</vt:lpstr>
      <vt:lpstr>Andalus</vt:lpstr>
      <vt:lpstr>Segoe Print</vt:lpstr>
      <vt:lpstr>Footlight MT Light</vt:lpstr>
      <vt:lpstr>Lucida Sans</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Mohana Karthik</cp:lastModifiedBy>
  <cp:revision>10</cp:revision>
  <dcterms:created xsi:type="dcterms:W3CDTF">2006-08-16T00:00:00Z</dcterms:created>
  <dcterms:modified xsi:type="dcterms:W3CDTF">2021-10-11T04:58:01Z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335E8BAF3B1D450380D209696C4FB43C</vt:lpwstr>
  </property>
  <property fmtid="{D5CDD505-2E9C-101B-9397-08002B2CF9AE}" pid="3" name="KSOProductBuildVer">
    <vt:lpwstr>1033-11.2.0.10323</vt:lpwstr>
  </property>
</Properties>
</file>